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56" r:id="rId2"/>
    <p:sldId id="357" r:id="rId3"/>
    <p:sldId id="358" r:id="rId4"/>
    <p:sldId id="359" r:id="rId5"/>
    <p:sldId id="453" r:id="rId6"/>
    <p:sldId id="450" r:id="rId7"/>
    <p:sldId id="360" r:id="rId8"/>
    <p:sldId id="390" r:id="rId9"/>
    <p:sldId id="454" r:id="rId10"/>
    <p:sldId id="362" r:id="rId11"/>
    <p:sldId id="456" r:id="rId12"/>
    <p:sldId id="455" r:id="rId13"/>
    <p:sldId id="460" r:id="rId14"/>
    <p:sldId id="461" r:id="rId15"/>
    <p:sldId id="462" r:id="rId16"/>
    <p:sldId id="463" r:id="rId17"/>
    <p:sldId id="464" r:id="rId18"/>
    <p:sldId id="465" r:id="rId19"/>
    <p:sldId id="466" r:id="rId20"/>
    <p:sldId id="467" r:id="rId21"/>
    <p:sldId id="457" r:id="rId22"/>
    <p:sldId id="458" r:id="rId23"/>
    <p:sldId id="571" r:id="rId24"/>
    <p:sldId id="572" r:id="rId25"/>
    <p:sldId id="379" r:id="rId26"/>
    <p:sldId id="459" r:id="rId27"/>
    <p:sldId id="560" r:id="rId28"/>
    <p:sldId id="449" r:id="rId29"/>
  </p:sldIdLst>
  <p:sldSz cx="9144000" cy="5143500" type="screen16x9"/>
  <p:notesSz cx="6858000" cy="9144000"/>
  <p:embeddedFontLst>
    <p:embeddedFont>
      <p:font typeface="Advent Pro Light" panose="020B0604020202020204" charset="0"/>
      <p:regular r:id="rId31"/>
      <p:bold r:id="rId32"/>
    </p:embeddedFont>
    <p:embeddedFont>
      <p:font typeface="Anton" pitchFamily="2" charset="0"/>
      <p:regular r:id="rId33"/>
    </p:embeddedFont>
    <p:embeddedFont>
      <p:font typeface="Fira Sans Condensed Light" panose="020B0403050000020004" pitchFamily="34" charset="0"/>
      <p:regular r:id="rId34"/>
      <p:bold r:id="rId35"/>
      <p:italic r:id="rId36"/>
      <p:boldItalic r:id="rId37"/>
    </p:embeddedFont>
    <p:embeddedFont>
      <p:font typeface="Rajdhani"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57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069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77B37001-AE30-7AE4-1CAF-0205418F990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248BC2C8-77AE-CB1F-F939-56649E2A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31C2EA6-DC23-2376-7757-353D5C63C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89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F663EAA5-4538-6D7D-4227-2CD209D14422}"/>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7958602-785E-B830-DBB4-2B6059175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CEC178AF-0EEA-5434-CE63-49BD1736E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40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494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33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7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12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2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85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17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0830BD83-4DDE-5DCF-A1D9-E517BC0F0811}"/>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94E8BA28-29CD-2E96-91FE-7C83C4A3F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D0E32A6D-B3C5-040D-3A14-D6914EBFC0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84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9906562-26CB-BE0E-3F36-DA2820A1BEA8}"/>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F63CCB1-FDF9-093E-E8AA-2D877E55A7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38963EB1-EB6B-DF16-B29B-1044815C54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41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FC411619-5988-9A51-3207-08AF8AD80692}"/>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03024121-B805-5C7A-1750-21C7ECB5D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441CDF6-2A4B-EA58-5474-B3375F89CE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85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826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943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3663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F0C9361F-ABCB-589C-DDF4-434218B5C37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FC6EE387-F9F0-ABE4-0D44-71316802C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1DFB75F5-B10B-7802-1ED3-B3C69316E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191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34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D4A3D700-E07A-9D2E-DA2A-0B380E29B3F8}"/>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3F84FE02-FEFE-426E-F82C-0F2234BA1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819B227A-953D-5DE6-C475-387388ED01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86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87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8468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086440"/>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Primavera 2026</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Desarrollo de Plataformas Tecnológicas Educativas</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07 de Enero del 2026</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67505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TANGI-LEARN</a:t>
            </a:r>
            <a:endParaRPr dirty="0"/>
          </a:p>
        </p:txBody>
      </p:sp>
      <p:cxnSp>
        <p:nvCxnSpPr>
          <p:cNvPr id="8" name="Google Shape;137;p27"/>
          <p:cNvCxnSpPr/>
          <p:nvPr/>
        </p:nvCxnSpPr>
        <p:spPr>
          <a:xfrm>
            <a:off x="2060232" y="672391"/>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151911"/>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endParaRPr lang="es-ES" sz="1400" b="1" dirty="0"/>
          </a:p>
          <a:p>
            <a:endParaRPr lang="es-ES" sz="1400" b="1" dirty="0"/>
          </a:p>
          <a:p>
            <a:pPr marL="152400" indent="0">
              <a:buNone/>
            </a:pPr>
            <a:r>
              <a:rPr lang="es-ES" sz="1400" b="1" i="1" dirty="0"/>
              <a:t>Aprendizaje a través de tecnología física e interactiva.</a:t>
            </a:r>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762;p45"/>
          <p:cNvSpPr txBox="1">
            <a:spLocks/>
          </p:cNvSpPr>
          <p:nvPr/>
        </p:nvSpPr>
        <p:spPr>
          <a:xfrm>
            <a:off x="952947" y="1923000"/>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a:solidFill>
                  <a:schemeClr val="bg1">
                    <a:lumMod val="60000"/>
                    <a:lumOff val="40000"/>
                  </a:schemeClr>
                </a:solidFill>
              </a:rPr>
              <a:t>Misión</a:t>
            </a:r>
            <a:r>
              <a:rPr lang="en-US" sz="1600" b="1" dirty="0">
                <a:solidFill>
                  <a:schemeClr val="bg1">
                    <a:lumMod val="60000"/>
                    <a:lumOff val="40000"/>
                  </a:schemeClr>
                </a:solidFill>
              </a:rPr>
              <a:t>:</a:t>
            </a:r>
            <a:r>
              <a:rPr lang="en-US" sz="1600" b="1" dirty="0"/>
              <a:t> </a:t>
            </a:r>
            <a:r>
              <a:rPr lang="es-MX" sz="1600" dirty="0"/>
              <a:t>Diseñar y desarrollar plataformas tecnológicas tangibles integradas con interfaces gráficas interactivas que fortalezcan el proceso de enseñanza–aprendizaje en los niveles medio superior y superior, facilitando experiencias educativas innovadoras, prácticas y significativas en diversas áreas del conocimiento.</a:t>
            </a:r>
            <a:endParaRPr lang="es-ES" sz="1600" dirty="0"/>
          </a:p>
          <a:p>
            <a:endParaRPr lang="es-ES" sz="1600" b="1" dirty="0"/>
          </a:p>
          <a:p>
            <a:endParaRPr lang="es-ES" sz="1400" dirty="0"/>
          </a:p>
          <a:p>
            <a:pPr marL="1066800" lvl="2" indent="0">
              <a:buNone/>
            </a:pPr>
            <a:endParaRPr lang="en-US" dirty="0"/>
          </a:p>
        </p:txBody>
      </p:sp>
      <p:sp>
        <p:nvSpPr>
          <p:cNvPr id="12" name="Google Shape;1762;p45"/>
          <p:cNvSpPr txBox="1">
            <a:spLocks/>
          </p:cNvSpPr>
          <p:nvPr/>
        </p:nvSpPr>
        <p:spPr>
          <a:xfrm>
            <a:off x="952947" y="3419954"/>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a:solidFill>
                  <a:schemeClr val="bg1">
                    <a:lumMod val="60000"/>
                    <a:lumOff val="40000"/>
                  </a:schemeClr>
                </a:solidFill>
              </a:rPr>
              <a:t>Visión</a:t>
            </a:r>
            <a:r>
              <a:rPr lang="en-US" sz="1600" b="1" dirty="0">
                <a:solidFill>
                  <a:schemeClr val="bg1">
                    <a:lumMod val="60000"/>
                    <a:lumOff val="40000"/>
                  </a:schemeClr>
                </a:solidFill>
              </a:rPr>
              <a:t>:</a:t>
            </a:r>
            <a:r>
              <a:rPr lang="en-US" sz="1600" b="1" dirty="0"/>
              <a:t> </a:t>
            </a:r>
            <a:r>
              <a:rPr lang="es-MX" sz="1600" dirty="0"/>
              <a:t>Ser una empresa líder en el desarrollo de plataformas educativas tangibles, reconocida por su impacto positivo en el aprendizaje de los estudiantes y por contribuir a la transformación de la educación en México mediante soluciones tecnológicas innovadoras, accesibles y aplicables en distintos contextos educativos.</a:t>
            </a:r>
            <a:endParaRPr lang="es-ES" sz="1600" dirty="0"/>
          </a:p>
          <a:p>
            <a:endParaRPr lang="es-ES" sz="1600" b="1" dirty="0"/>
          </a:p>
          <a:p>
            <a:endParaRPr lang="es-ES" sz="1400" dirty="0"/>
          </a:p>
          <a:p>
            <a:pPr marL="1066800" lvl="2" indent="0">
              <a:buNone/>
            </a:pPr>
            <a:endParaRPr lang="en-US"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61" y="624648"/>
            <a:ext cx="1040323" cy="10403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709660" y="28317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TANGI-LEARN</a:t>
            </a:r>
            <a:endParaRPr dirty="0"/>
          </a:p>
        </p:txBody>
      </p:sp>
      <p:cxnSp>
        <p:nvCxnSpPr>
          <p:cNvPr id="8" name="Google Shape;137;p27"/>
          <p:cNvCxnSpPr/>
          <p:nvPr/>
        </p:nvCxnSpPr>
        <p:spPr>
          <a:xfrm>
            <a:off x="1573343" y="302667"/>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573346" y="724403"/>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endParaRPr lang="es-ES" sz="1400" b="1" dirty="0"/>
          </a:p>
          <a:p>
            <a:endParaRPr lang="es-ES" sz="1400" b="1" dirty="0"/>
          </a:p>
          <a:p>
            <a:pPr marL="152400" indent="0">
              <a:buNone/>
            </a:pPr>
            <a:r>
              <a:rPr lang="es-ES" sz="1400" b="1" i="1" dirty="0"/>
              <a:t>Aprendizaje a través de tecnología física e interactiva.</a:t>
            </a:r>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67" y="218210"/>
            <a:ext cx="1040323" cy="1040323"/>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0" y="1446886"/>
            <a:ext cx="3333655" cy="3333655"/>
          </a:xfrm>
          <a:prstGeom prst="rect">
            <a:avLst/>
          </a:prstGeom>
        </p:spPr>
      </p:pic>
      <p:sp>
        <p:nvSpPr>
          <p:cNvPr id="14" name="Google Shape;1762;p45"/>
          <p:cNvSpPr txBox="1">
            <a:spLocks/>
          </p:cNvSpPr>
          <p:nvPr/>
        </p:nvSpPr>
        <p:spPr>
          <a:xfrm>
            <a:off x="325067" y="1898426"/>
            <a:ext cx="2382629"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Innovación educativa</a:t>
            </a:r>
            <a:endParaRPr lang="en-US" sz="1800" b="1" dirty="0">
              <a:solidFill>
                <a:schemeClr val="bg1">
                  <a:lumMod val="60000"/>
                  <a:lumOff val="40000"/>
                </a:schemeClr>
              </a:solidFill>
            </a:endParaRPr>
          </a:p>
          <a:p>
            <a:endParaRPr lang="es-ES" sz="1400" dirty="0"/>
          </a:p>
          <a:p>
            <a:pPr marL="1066800" lvl="2" indent="0">
              <a:buNone/>
            </a:pPr>
            <a:endParaRPr lang="en-US" dirty="0"/>
          </a:p>
        </p:txBody>
      </p:sp>
      <p:sp>
        <p:nvSpPr>
          <p:cNvPr id="15" name="Google Shape;1762;p45"/>
          <p:cNvSpPr txBox="1">
            <a:spLocks/>
          </p:cNvSpPr>
          <p:nvPr/>
        </p:nvSpPr>
        <p:spPr>
          <a:xfrm>
            <a:off x="154263" y="2881377"/>
            <a:ext cx="2724235"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Aprendizaje significativo</a:t>
            </a:r>
          </a:p>
          <a:p>
            <a:endParaRPr lang="es-ES" sz="1400" dirty="0"/>
          </a:p>
          <a:p>
            <a:pPr marL="1066800" lvl="2" indent="0">
              <a:buNone/>
            </a:pPr>
            <a:endParaRPr lang="en-US" dirty="0"/>
          </a:p>
        </p:txBody>
      </p:sp>
      <p:sp>
        <p:nvSpPr>
          <p:cNvPr id="16" name="Google Shape;1762;p45"/>
          <p:cNvSpPr txBox="1">
            <a:spLocks/>
          </p:cNvSpPr>
          <p:nvPr/>
        </p:nvSpPr>
        <p:spPr>
          <a:xfrm>
            <a:off x="325067" y="3864328"/>
            <a:ext cx="2355674"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Calidad tecnológica</a:t>
            </a:r>
          </a:p>
          <a:p>
            <a:endParaRPr lang="es-ES" sz="1400" dirty="0"/>
          </a:p>
          <a:p>
            <a:pPr marL="1066800" lvl="2" indent="0">
              <a:buNone/>
            </a:pPr>
            <a:endParaRPr lang="en-US" dirty="0"/>
          </a:p>
        </p:txBody>
      </p:sp>
      <p:sp>
        <p:nvSpPr>
          <p:cNvPr id="17" name="Google Shape;1762;p45"/>
          <p:cNvSpPr txBox="1">
            <a:spLocks/>
          </p:cNvSpPr>
          <p:nvPr/>
        </p:nvSpPr>
        <p:spPr>
          <a:xfrm>
            <a:off x="6251777" y="218937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Inclusión y accesibilidad</a:t>
            </a:r>
          </a:p>
          <a:p>
            <a:endParaRPr lang="es-ES" sz="1400" dirty="0"/>
          </a:p>
          <a:p>
            <a:pPr marL="1066800" lvl="2" indent="0">
              <a:buNone/>
            </a:pPr>
            <a:endParaRPr lang="en-US" dirty="0"/>
          </a:p>
        </p:txBody>
      </p:sp>
      <p:sp>
        <p:nvSpPr>
          <p:cNvPr id="18" name="Google Shape;1762;p45"/>
          <p:cNvSpPr txBox="1">
            <a:spLocks/>
          </p:cNvSpPr>
          <p:nvPr/>
        </p:nvSpPr>
        <p:spPr>
          <a:xfrm>
            <a:off x="6320580" y="347244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endParaRPr lang="es-ES" sz="1400" b="1" dirty="0"/>
          </a:p>
          <a:p>
            <a:pPr marL="152400" indent="0">
              <a:buNone/>
            </a:pPr>
            <a:r>
              <a:rPr lang="es-ES" sz="1800" b="1" i="1" dirty="0">
                <a:solidFill>
                  <a:schemeClr val="bg1">
                    <a:lumMod val="60000"/>
                    <a:lumOff val="40000"/>
                  </a:schemeClr>
                </a:solidFill>
              </a:rPr>
              <a:t>Compromiso con la educación</a:t>
            </a:r>
            <a:endParaRPr lang="es-ES" sz="1400" dirty="0"/>
          </a:p>
          <a:p>
            <a:pPr marL="1066800" lvl="2" indent="0">
              <a:buNone/>
            </a:pPr>
            <a:endParaRPr lang="en-US" dirty="0"/>
          </a:p>
        </p:txBody>
      </p:sp>
    </p:spTree>
    <p:extLst>
      <p:ext uri="{BB962C8B-B14F-4D97-AF65-F5344CB8AC3E}">
        <p14:creationId xmlns:p14="http://schemas.microsoft.com/office/powerpoint/2010/main" val="241760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01943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ALFREDO GARCIA SUÁREZ </a:t>
            </a:r>
            <a:endParaRPr dirty="0"/>
          </a:p>
        </p:txBody>
      </p:sp>
      <p:cxnSp>
        <p:nvCxnSpPr>
          <p:cNvPr id="8" name="Google Shape;137;p27"/>
          <p:cNvCxnSpPr/>
          <p:nvPr/>
        </p:nvCxnSpPr>
        <p:spPr>
          <a:xfrm>
            <a:off x="2060232" y="1016771"/>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3"/>
          <a:srcRect/>
          <a:stretch>
            <a:fillRect/>
          </a:stretch>
        </p:blipFill>
        <p:spPr bwMode="auto">
          <a:xfrm>
            <a:off x="882486" y="761027"/>
            <a:ext cx="894962" cy="1060397"/>
          </a:xfrm>
          <a:prstGeom prst="rect">
            <a:avLst/>
          </a:prstGeom>
          <a:noFill/>
        </p:spPr>
      </p:pic>
      <p:sp>
        <p:nvSpPr>
          <p:cNvPr id="10" name="Google Shape;1762;p45"/>
          <p:cNvSpPr txBox="1">
            <a:spLocks/>
          </p:cNvSpPr>
          <p:nvPr/>
        </p:nvSpPr>
        <p:spPr>
          <a:xfrm>
            <a:off x="1789323" y="1868924"/>
            <a:ext cx="5186757" cy="249833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pPr marL="152400" indent="0">
              <a:buNone/>
            </a:pPr>
            <a:endParaRPr lang="es-ES" sz="1400" b="1" dirty="0"/>
          </a:p>
          <a:p>
            <a:r>
              <a:rPr lang="es-MX" sz="1400" b="1" dirty="0"/>
              <a:t>Cargo:</a:t>
            </a:r>
            <a:r>
              <a:rPr lang="es-MX" sz="1400" dirty="0"/>
              <a:t> CEO – Dirección Ejecutiva y Estratégica</a:t>
            </a:r>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Automatización</a:t>
            </a:r>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8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41B2147E-47B8-4B9A-3409-B0F78FE23398}"/>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63700B09-B115-E546-08B4-BF466B844B7F}"/>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La OCA </a:t>
            </a:r>
            <a:r>
              <a:rPr lang="en-US" sz="3000" b="1" dirty="0" err="1">
                <a:solidFill>
                  <a:schemeClr val="bg1">
                    <a:lumMod val="60000"/>
                    <a:lumOff val="40000"/>
                  </a:schemeClr>
                </a:solidFill>
                <a:latin typeface="Rajdhani"/>
                <a:ea typeface="Rajdhani"/>
                <a:cs typeface="Rajdhani"/>
                <a:sym typeface="Rajdhani"/>
              </a:rPr>
              <a:t>educativa</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CD4380A8-D73F-6488-128F-4B70CF3333F4}"/>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D8DBA308-BCF3-D426-10DE-8FA06D37979C}"/>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20CC9A42-FDE1-62F3-A542-B3B1FE078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تصوير کی تفصیل دستیاب نہیں ہے۔">
            <a:extLst>
              <a:ext uri="{FF2B5EF4-FFF2-40B4-BE49-F238E27FC236}">
                <a16:creationId xmlns:a16="http://schemas.microsoft.com/office/drawing/2014/main" id="{016760A9-3B10-7386-146C-721502BA87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71"/>
          <a:stretch/>
        </p:blipFill>
        <p:spPr bwMode="auto">
          <a:xfrm>
            <a:off x="4512285" y="1552323"/>
            <a:ext cx="4631715" cy="31607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94EDA017-8B65-0A5A-D023-79402CF4342B}"/>
              </a:ext>
            </a:extLst>
          </p:cNvPr>
          <p:cNvSpPr txBox="1"/>
          <p:nvPr/>
        </p:nvSpPr>
        <p:spPr>
          <a:xfrm>
            <a:off x="182604" y="1171210"/>
            <a:ext cx="4329680"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algn="just"/>
            <a:r>
              <a:rPr lang="es-ES" sz="1600" dirty="0">
                <a:solidFill>
                  <a:schemeClr val="accent4"/>
                </a:solidFill>
                <a:latin typeface="Fira Sans Condensed Light" panose="020B0604020202020204" charset="0"/>
                <a:cs typeface="Times New Roman" panose="02020603050405020304" pitchFamily="18" charset="0"/>
              </a:rPr>
              <a:t>El juego de la oca es un juego de mesa para dos o más jugadores. Cada jugador tira un dado y avanza su ficha (de acuerdo al número obtenido) por un tablero en forma de caracol con 63 casillas (o más), con dibujos. Dependiendo de la casilla en la que se caiga, se puede avanzar o por el contrario retroceder, y en algunas de ellas está indicado un castigo o un premio. En su turno cada jugador tira 1 o 2 dados (dependiendo de las distintas versiones) que le indican el número de casillas que debe avanzar. Gana el juego el primer jugador que llega a la casilla 63, "el jardín de la oca".</a:t>
            </a:r>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7516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82288588-E7CA-922F-9746-42C4A7DECA4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154B719-0A18-17A6-2CB8-BBDE31D72579}"/>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Ruleta</a:t>
            </a:r>
            <a:r>
              <a:rPr lang="en-US" sz="3000" b="1" dirty="0">
                <a:solidFill>
                  <a:schemeClr val="bg1">
                    <a:lumMod val="60000"/>
                    <a:lumOff val="40000"/>
                  </a:schemeClr>
                </a:solidFill>
                <a:latin typeface="Rajdhani"/>
                <a:ea typeface="Rajdhani"/>
                <a:cs typeface="Rajdhani"/>
                <a:sym typeface="Rajdhani"/>
              </a:rPr>
              <a:t> de la suerte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46B6A64-76FE-2C19-359E-0F5ACB2B5718}"/>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5553415B-8380-9FBA-595B-F7861FA61B2B}"/>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A26C38AC-9B59-EC02-0EEC-456DF4BFF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F9E40C9F-FA93-3A28-2B98-1D5B98D4C0CF}"/>
              </a:ext>
            </a:extLst>
          </p:cNvPr>
          <p:cNvSpPr txBox="1"/>
          <p:nvPr/>
        </p:nvSpPr>
        <p:spPr>
          <a:xfrm>
            <a:off x="182604" y="1349720"/>
            <a:ext cx="3170195"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Clásico concurso en el que tres participantes deben adivinar las letras correctas que forman una palabra o una frase con la ayuda de una ruleta que cuenta con 24 opciones.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descr="La Ruleta de la suerte, ruleta de la fortuna, juego de TV en Excel">
            <a:extLst>
              <a:ext uri="{FF2B5EF4-FFF2-40B4-BE49-F238E27FC236}">
                <a16:creationId xmlns:a16="http://schemas.microsoft.com/office/drawing/2014/main" id="{75BC7CF5-61F8-EEF5-0DE8-10450B6E4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135" y="1467654"/>
            <a:ext cx="5655865" cy="318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1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Serpientes</a:t>
            </a:r>
            <a:r>
              <a:rPr lang="en-US" sz="3000" b="1" dirty="0">
                <a:solidFill>
                  <a:schemeClr val="bg1">
                    <a:lumMod val="60000"/>
                    <a:lumOff val="40000"/>
                  </a:schemeClr>
                </a:solidFill>
                <a:latin typeface="Rajdhani"/>
                <a:ea typeface="Rajdhani"/>
                <a:cs typeface="Rajdhani"/>
                <a:sym typeface="Rajdhani"/>
              </a:rPr>
              <a:t> y </a:t>
            </a:r>
            <a:r>
              <a:rPr lang="en-US" sz="3000" b="1" dirty="0" err="1">
                <a:solidFill>
                  <a:schemeClr val="bg1">
                    <a:lumMod val="60000"/>
                    <a:lumOff val="40000"/>
                  </a:schemeClr>
                </a:solidFill>
                <a:latin typeface="Rajdhani"/>
                <a:ea typeface="Rajdhani"/>
                <a:cs typeface="Rajdhani"/>
                <a:sym typeface="Rajdhani"/>
              </a:rPr>
              <a:t>escaleras</a:t>
            </a:r>
            <a:r>
              <a:rPr lang="en-US" sz="3000" b="1" dirty="0">
                <a:solidFill>
                  <a:schemeClr val="bg1">
                    <a:lumMod val="60000"/>
                    <a:lumOff val="40000"/>
                  </a:schemeClr>
                </a:solidFill>
                <a:latin typeface="Rajdhani"/>
                <a:ea typeface="Rajdhani"/>
                <a:cs typeface="Rajdhani"/>
                <a:sym typeface="Rajdhani"/>
              </a:rPr>
              <a:t>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Los jugadores lanzan un dado y avanzan el número de casillas indicadas por el resultado del dado. Dependiendo de la casilla en la que caigan, pueden suceder diferentes cosas - Si caen en una casilla con una escalera, avanzan hasta la casilla superior conectada por la escalera.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descr="Serpientes y escaleras del Virreinato - Nueva Escuela Mexicana Digital">
            <a:extLst>
              <a:ext uri="{FF2B5EF4-FFF2-40B4-BE49-F238E27FC236}">
                <a16:creationId xmlns:a16="http://schemas.microsoft.com/office/drawing/2014/main" id="{28F017E8-4AD3-DC44-BE27-12B2E893C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7" r="10385"/>
          <a:stretch/>
        </p:blipFill>
        <p:spPr bwMode="auto">
          <a:xfrm>
            <a:off x="3940029" y="1422891"/>
            <a:ext cx="5021367" cy="352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0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Características físicas</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Material: Fabricado en </a:t>
            </a:r>
            <a:r>
              <a:rPr lang="es-MX" sz="1600" b="1" dirty="0" err="1">
                <a:solidFill>
                  <a:schemeClr val="tx2"/>
                </a:solidFill>
                <a:latin typeface="Fira Sans Condensed Light" panose="020B0604020202020204" charset="0"/>
                <a:cs typeface="Times New Roman" panose="02020603050405020304" pitchFamily="18" charset="0"/>
              </a:rPr>
              <a:t>foami</a:t>
            </a:r>
            <a:r>
              <a:rPr lang="es-MX" sz="1600" b="1" dirty="0">
                <a:solidFill>
                  <a:schemeClr val="tx2"/>
                </a:solidFill>
                <a:latin typeface="Fira Sans Condensed Light" panose="020B0604020202020204" charset="0"/>
                <a:cs typeface="Times New Roman" panose="02020603050405020304" pitchFamily="18" charset="0"/>
              </a:rPr>
              <a:t> (EVA) de alta densidad, lo que lo hace:</a:t>
            </a:r>
          </a:p>
          <a:p>
            <a:pPr algn="just"/>
            <a:r>
              <a:rPr lang="es-MX" sz="1600" dirty="0">
                <a:solidFill>
                  <a:schemeClr val="tx2"/>
                </a:solidFill>
                <a:latin typeface="Fira Sans Condensed Light" panose="020B0604020202020204" charset="0"/>
                <a:cs typeface="Times New Roman" panose="02020603050405020304" pitchFamily="18" charset="0"/>
              </a:rPr>
              <a:t>-Ligero</a:t>
            </a:r>
          </a:p>
          <a:p>
            <a:pPr algn="just"/>
            <a:r>
              <a:rPr lang="es-MX" sz="1600" dirty="0">
                <a:solidFill>
                  <a:schemeClr val="tx2"/>
                </a:solidFill>
                <a:latin typeface="Fira Sans Condensed Light" panose="020B0604020202020204" charset="0"/>
                <a:cs typeface="Times New Roman" panose="02020603050405020304" pitchFamily="18" charset="0"/>
              </a:rPr>
              <a:t>-Seguro para uso educativo</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dirty="0">
                <a:solidFill>
                  <a:schemeClr val="tx2"/>
                </a:solidFill>
                <a:latin typeface="Fira Sans Condensed Light" panose="020B0604020202020204" charset="0"/>
                <a:cs typeface="Times New Roman" panose="02020603050405020304" pitchFamily="18" charset="0"/>
              </a:rPr>
              <a:t>-Resistente a golpes y manipulación constante</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Diseño: </a:t>
            </a:r>
            <a:r>
              <a:rPr lang="es-MX" sz="1600" dirty="0">
                <a:solidFill>
                  <a:schemeClr val="tx2"/>
                </a:solidFill>
                <a:latin typeface="Fira Sans Condensed Light" panose="020B0604020202020204" charset="0"/>
                <a:cs typeface="Times New Roman" panose="02020603050405020304" pitchFamily="18" charset="0"/>
              </a:rPr>
              <a:t>Estructura modular tipo cubo/panel ensamblable, con colores llamativos y figuras visuales (peces) que refuerzan el enfoque lúdico y educativo.</a:t>
            </a:r>
            <a:endParaRPr lang="es-ES" dirty="0">
              <a:solidFill>
                <a:schemeClr val="tx2"/>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113449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129675" y="117086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Interfaz de usuario</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Pulsadores:</a:t>
            </a:r>
          </a:p>
          <a:p>
            <a:pPr algn="just"/>
            <a:r>
              <a:rPr lang="es-MX" sz="1600" b="1" dirty="0">
                <a:solidFill>
                  <a:schemeClr val="tx2"/>
                </a:solidFill>
                <a:latin typeface="Fira Sans Condensed Light" panose="020B0604020202020204" charset="0"/>
                <a:cs typeface="Times New Roman" panose="02020603050405020304" pitchFamily="18" charset="0"/>
              </a:rPr>
              <a:t>-</a:t>
            </a:r>
            <a:r>
              <a:rPr lang="es-MX" sz="1600" dirty="0">
                <a:solidFill>
                  <a:schemeClr val="tx2"/>
                </a:solidFill>
                <a:latin typeface="Fira Sans Condensed Light" panose="020B0604020202020204" charset="0"/>
                <a:cs typeface="Times New Roman" panose="02020603050405020304" pitchFamily="18" charset="0"/>
              </a:rPr>
              <a:t>6 pulsadores físicos, integrados al cuerpo del mando</a:t>
            </a:r>
          </a:p>
          <a:p>
            <a:pPr algn="just"/>
            <a:r>
              <a:rPr lang="es-MX" sz="1600" dirty="0">
                <a:solidFill>
                  <a:schemeClr val="tx2"/>
                </a:solidFill>
                <a:latin typeface="Fira Sans Condensed Light" panose="020B0604020202020204" charset="0"/>
                <a:cs typeface="Times New Roman" panose="02020603050405020304" pitchFamily="18" charset="0"/>
              </a:rPr>
              <a:t>-Diseñados para una activación clara y diferenciada</a:t>
            </a:r>
          </a:p>
          <a:p>
            <a:pPr algn="just"/>
            <a:r>
              <a:rPr lang="es-MX" sz="1600" dirty="0">
                <a:solidFill>
                  <a:schemeClr val="tx2"/>
                </a:solidFill>
                <a:latin typeface="Fira Sans Condensed Light" panose="020B0604020202020204" charset="0"/>
                <a:cs typeface="Times New Roman" panose="02020603050405020304" pitchFamily="18" charset="0"/>
              </a:rPr>
              <a:t>-Permiten acciones discretas (encendido, selección, navegación, control, etc.)</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Interacción: </a:t>
            </a:r>
            <a:r>
              <a:rPr lang="es-MX" sz="1600" dirty="0">
                <a:solidFill>
                  <a:schemeClr val="tx2"/>
                </a:solidFill>
                <a:latin typeface="Fira Sans Condensed Light" panose="020B0604020202020204" charset="0"/>
                <a:cs typeface="Times New Roman" panose="02020603050405020304" pitchFamily="18" charset="0"/>
              </a:rPr>
              <a:t>Totalmente</a:t>
            </a:r>
            <a:r>
              <a:rPr lang="es-MX" sz="1600" b="1" dirty="0">
                <a:solidFill>
                  <a:schemeClr val="tx2"/>
                </a:solidFill>
                <a:latin typeface="Fira Sans Condensed Light" panose="020B0604020202020204" charset="0"/>
                <a:cs typeface="Times New Roman" panose="02020603050405020304" pitchFamily="18" charset="0"/>
              </a:rPr>
              <a:t> </a:t>
            </a:r>
            <a:r>
              <a:rPr lang="es-MX" sz="1600" dirty="0">
                <a:solidFill>
                  <a:schemeClr val="tx2"/>
                </a:solidFill>
                <a:latin typeface="Fira Sans Condensed Light" panose="020B0604020202020204" charset="0"/>
                <a:cs typeface="Times New Roman" panose="02020603050405020304" pitchFamily="18" charset="0"/>
              </a:rPr>
              <a:t>física y tangible, favoreciendo el aprendizaje activo y la relación causa–efecto.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375325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16380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Electrónica y Control</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err="1">
                <a:solidFill>
                  <a:schemeClr val="tx2"/>
                </a:solidFill>
                <a:latin typeface="Fira Sans Condensed Light" panose="020B0604020202020204" charset="0"/>
                <a:cs typeface="Times New Roman" panose="02020603050405020304" pitchFamily="18" charset="0"/>
              </a:rPr>
              <a:t>Microcontrolador</a:t>
            </a:r>
            <a:r>
              <a:rPr lang="es-MX" sz="1600" b="1" dirty="0">
                <a:solidFill>
                  <a:schemeClr val="tx2"/>
                </a:solidFill>
                <a:latin typeface="Fira Sans Condensed Light" panose="020B0604020202020204" charset="0"/>
                <a:cs typeface="Times New Roman" panose="02020603050405020304" pitchFamily="18" charset="0"/>
              </a:rPr>
              <a:t>: ESP32</a:t>
            </a:r>
          </a:p>
          <a:p>
            <a:pPr algn="just"/>
            <a:r>
              <a:rPr lang="es-MX" sz="1600" b="1" dirty="0">
                <a:solidFill>
                  <a:schemeClr val="tx2"/>
                </a:solidFill>
                <a:latin typeface="Fira Sans Condensed Light" panose="020B0604020202020204" charset="0"/>
                <a:cs typeface="Times New Roman" panose="02020603050405020304" pitchFamily="18" charset="0"/>
              </a:rPr>
              <a:t>-</a:t>
            </a:r>
            <a:r>
              <a:rPr lang="es-MX" sz="1600" dirty="0">
                <a:solidFill>
                  <a:schemeClr val="tx2"/>
                </a:solidFill>
                <a:latin typeface="Fira Sans Condensed Light" panose="020B0604020202020204" charset="0"/>
                <a:cs typeface="Times New Roman" panose="02020603050405020304" pitchFamily="18" charset="0"/>
              </a:rPr>
              <a:t>Doble núcleo</a:t>
            </a:r>
          </a:p>
          <a:p>
            <a:pPr algn="just"/>
            <a:r>
              <a:rPr lang="es-MX" sz="1600" dirty="0">
                <a:solidFill>
                  <a:schemeClr val="tx2"/>
                </a:solidFill>
                <a:latin typeface="Fira Sans Condensed Light" panose="020B0604020202020204" charset="0"/>
                <a:cs typeface="Times New Roman" panose="02020603050405020304" pitchFamily="18" charset="0"/>
              </a:rPr>
              <a:t>-Bajo consumo energético</a:t>
            </a:r>
          </a:p>
          <a:p>
            <a:pPr algn="just"/>
            <a:r>
              <a:rPr lang="es-MX" sz="1600" dirty="0">
                <a:solidFill>
                  <a:schemeClr val="tx2"/>
                </a:solidFill>
                <a:latin typeface="Fira Sans Condensed Light" panose="020B0604020202020204" charset="0"/>
                <a:cs typeface="Times New Roman" panose="02020603050405020304" pitchFamily="18" charset="0"/>
              </a:rPr>
              <a:t>-Alta capacidad de procesamiento</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Conectividad: </a:t>
            </a:r>
            <a:r>
              <a:rPr lang="es-MX" sz="1600" dirty="0" err="1">
                <a:solidFill>
                  <a:schemeClr val="tx2"/>
                </a:solidFill>
                <a:latin typeface="Fira Sans Condensed Light" panose="020B0604020202020204" charset="0"/>
                <a:cs typeface="Times New Roman" panose="02020603050405020304" pitchFamily="18" charset="0"/>
              </a:rPr>
              <a:t>WiFi</a:t>
            </a:r>
            <a:r>
              <a:rPr lang="es-MX" sz="1600" dirty="0">
                <a:solidFill>
                  <a:schemeClr val="tx2"/>
                </a:solidFill>
                <a:latin typeface="Fira Sans Condensed Light" panose="020B0604020202020204" charset="0"/>
                <a:cs typeface="Times New Roman" panose="02020603050405020304" pitchFamily="18" charset="0"/>
              </a:rPr>
              <a:t> y Bluetooth integrados (ideal para comunicación con plataformas educativas, aplicaciones o sistemas </a:t>
            </a:r>
            <a:r>
              <a:rPr lang="es-MX" sz="1600" dirty="0" err="1">
                <a:solidFill>
                  <a:schemeClr val="tx2"/>
                </a:solidFill>
                <a:latin typeface="Fira Sans Condensed Light" panose="020B0604020202020204" charset="0"/>
                <a:cs typeface="Times New Roman" panose="02020603050405020304" pitchFamily="18" charset="0"/>
              </a:rPr>
              <a:t>IoT</a:t>
            </a:r>
            <a:r>
              <a:rPr lang="es-MX" sz="1600" dirty="0">
                <a:solidFill>
                  <a:schemeClr val="tx2"/>
                </a:solidFill>
                <a:latin typeface="Fira Sans Condensed Light" panose="020B0604020202020204" charset="0"/>
                <a:cs typeface="Times New Roman" panose="02020603050405020304" pitchFamily="18" charset="0"/>
              </a:rPr>
              <a:t>).</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Gestión de entradas:</a:t>
            </a:r>
          </a:p>
          <a:p>
            <a:pPr algn="just"/>
            <a:r>
              <a:rPr lang="es-MX" sz="1600" dirty="0">
                <a:solidFill>
                  <a:schemeClr val="tx2"/>
                </a:solidFill>
                <a:latin typeface="Fira Sans Condensed Light" panose="020B0604020202020204" charset="0"/>
                <a:cs typeface="Times New Roman" panose="02020603050405020304" pitchFamily="18" charset="0"/>
              </a:rPr>
              <a:t>Los 6 pulsadores funcionan como entradas digitales configurables</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Posibilidad 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271998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068802"/>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Funcionalidad Educativa</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Diseñado como controlador educativo tangible, ideal para:</a:t>
            </a:r>
          </a:p>
          <a:p>
            <a:pPr algn="just"/>
            <a:r>
              <a:rPr lang="es-MX" sz="1600" dirty="0">
                <a:solidFill>
                  <a:schemeClr val="tx2"/>
                </a:solidFill>
                <a:latin typeface="Fira Sans Condensed Light" panose="020B0604020202020204" charset="0"/>
                <a:cs typeface="Times New Roman" panose="02020603050405020304" pitchFamily="18" charset="0"/>
              </a:rPr>
              <a:t>-Plataformas de aprendizaje interactivo</a:t>
            </a:r>
          </a:p>
          <a:p>
            <a:pPr algn="just"/>
            <a:r>
              <a:rPr lang="es-MX" sz="1600" dirty="0">
                <a:solidFill>
                  <a:schemeClr val="tx2"/>
                </a:solidFill>
                <a:latin typeface="Fira Sans Condensed Light" panose="020B0604020202020204" charset="0"/>
                <a:cs typeface="Times New Roman" panose="02020603050405020304" pitchFamily="18" charset="0"/>
              </a:rPr>
              <a:t>-Juegos educativos</a:t>
            </a:r>
          </a:p>
          <a:p>
            <a:pPr algn="just"/>
            <a:r>
              <a:rPr lang="es-MX" sz="1600" dirty="0">
                <a:solidFill>
                  <a:schemeClr val="tx2"/>
                </a:solidFill>
                <a:latin typeface="Fira Sans Condensed Light" panose="020B0604020202020204" charset="0"/>
                <a:cs typeface="Times New Roman" panose="02020603050405020304" pitchFamily="18" charset="0"/>
              </a:rPr>
              <a:t>-Experiencias didácticas basadas en tecnología tangible</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Facilita el desarrollo de:</a:t>
            </a:r>
          </a:p>
          <a:p>
            <a:pPr algn="just"/>
            <a:r>
              <a:rPr lang="es-MX" sz="1600" dirty="0">
                <a:solidFill>
                  <a:schemeClr val="tx2"/>
                </a:solidFill>
                <a:latin typeface="Fira Sans Condensed Light" panose="020B0604020202020204" charset="0"/>
                <a:cs typeface="Times New Roman" panose="02020603050405020304" pitchFamily="18" charset="0"/>
              </a:rPr>
              <a:t>-Coordinación motriz</a:t>
            </a:r>
          </a:p>
          <a:p>
            <a:pPr algn="just"/>
            <a:r>
              <a:rPr lang="es-MX" sz="1600" dirty="0">
                <a:solidFill>
                  <a:schemeClr val="tx2"/>
                </a:solidFill>
                <a:latin typeface="Fira Sans Condensed Light" panose="020B0604020202020204" charset="0"/>
                <a:cs typeface="Times New Roman" panose="02020603050405020304" pitchFamily="18" charset="0"/>
              </a:rPr>
              <a:t>-Pensamiento lógico</a:t>
            </a:r>
          </a:p>
          <a:p>
            <a:pPr algn="just"/>
            <a:r>
              <a:rPr lang="es-MX" sz="1600" dirty="0">
                <a:solidFill>
                  <a:schemeClr val="tx2"/>
                </a:solidFill>
                <a:latin typeface="Fira Sans Condensed Light" panose="020B0604020202020204" charset="0"/>
                <a:cs typeface="Times New Roman" panose="02020603050405020304" pitchFamily="18" charset="0"/>
              </a:rPr>
              <a:t>-Interacción intuitiva con sistemas digitales</a:t>
            </a:r>
          </a:p>
          <a:p>
            <a:pPr algn="just"/>
            <a:r>
              <a:rPr lang="es-MX" sz="1600" dirty="0">
                <a:solidFill>
                  <a:schemeClr val="tx2"/>
                </a:solidFill>
                <a:latin typeface="Fira Sans Condensed Light" panose="020B0604020202020204" charset="0"/>
                <a:cs typeface="Times New Roman" panose="02020603050405020304" pitchFamily="18" charset="0"/>
              </a:rPr>
              <a:t>-Posibilidad 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19661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C1D16C79-4569-7427-0E06-298A7A62FF04}"/>
              </a:ext>
            </a:extLst>
          </p:cNvPr>
          <p:cNvSpPr txBox="1"/>
          <p:nvPr/>
        </p:nvSpPr>
        <p:spPr>
          <a:xfrm>
            <a:off x="263568" y="152854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Escalabilidad y Adaptación</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Posibilidad de integrar:</a:t>
            </a:r>
          </a:p>
          <a:p>
            <a:pPr algn="just"/>
            <a:r>
              <a:rPr lang="es-MX" sz="1600" dirty="0">
                <a:solidFill>
                  <a:schemeClr val="tx2"/>
                </a:solidFill>
                <a:latin typeface="Fira Sans Condensed Light" panose="020B0604020202020204" charset="0"/>
                <a:cs typeface="Times New Roman" panose="02020603050405020304" pitchFamily="18" charset="0"/>
              </a:rPr>
              <a:t>-Sensores adicionales</a:t>
            </a:r>
          </a:p>
          <a:p>
            <a:pPr algn="just"/>
            <a:r>
              <a:rPr lang="es-MX" sz="1600" dirty="0">
                <a:solidFill>
                  <a:schemeClr val="tx2"/>
                </a:solidFill>
                <a:latin typeface="Fira Sans Condensed Light" panose="020B0604020202020204" charset="0"/>
                <a:cs typeface="Times New Roman" panose="02020603050405020304" pitchFamily="18" charset="0"/>
              </a:rPr>
              <a:t>-Retroalimentación visual, táctil o sonora</a:t>
            </a:r>
          </a:p>
          <a:p>
            <a:pPr algn="just"/>
            <a:r>
              <a:rPr lang="es-MX" sz="1600" dirty="0">
                <a:solidFill>
                  <a:schemeClr val="tx2"/>
                </a:solidFill>
                <a:latin typeface="Fira Sans Condensed Light" panose="020B0604020202020204" charset="0"/>
                <a:cs typeface="Times New Roman" panose="02020603050405020304" pitchFamily="18" charset="0"/>
              </a:rPr>
              <a:t>-Comunicación con software educativo o aplicaciones móviles</a:t>
            </a:r>
          </a:p>
          <a:p>
            <a:pPr algn="just"/>
            <a:r>
              <a:rPr lang="es-MX" sz="1600" dirty="0">
                <a:solidFill>
                  <a:schemeClr val="tx2"/>
                </a:solidFill>
                <a:latin typeface="Fira Sans Condensed Light" panose="020B0604020202020204" charset="0"/>
                <a:cs typeface="Times New Roman" panose="02020603050405020304" pitchFamily="18" charset="0"/>
              </a:rPr>
              <a:t>-Fácil adaptación a distintos niveles educativos y contenidos.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26194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753323" y="609960"/>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FASES DEL PROYECTO </a:t>
            </a:r>
            <a:endParaRPr dirty="0"/>
          </a:p>
        </p:txBody>
      </p:sp>
      <p:cxnSp>
        <p:nvCxnSpPr>
          <p:cNvPr id="8" name="Google Shape;137;p27"/>
          <p:cNvCxnSpPr/>
          <p:nvPr/>
        </p:nvCxnSpPr>
        <p:spPr>
          <a:xfrm>
            <a:off x="2586842" y="609960"/>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3"/>
          <a:srcRect/>
          <a:stretch>
            <a:fillRect/>
          </a:stretch>
        </p:blipFill>
        <p:spPr bwMode="auto">
          <a:xfrm>
            <a:off x="504801" y="433608"/>
            <a:ext cx="1748096" cy="983304"/>
          </a:xfrm>
          <a:prstGeom prst="rect">
            <a:avLst/>
          </a:prstGeom>
          <a:noFill/>
        </p:spPr>
      </p:pic>
      <p:sp>
        <p:nvSpPr>
          <p:cNvPr id="9" name="Google Shape;1762;p45"/>
          <p:cNvSpPr txBox="1">
            <a:spLocks/>
          </p:cNvSpPr>
          <p:nvPr/>
        </p:nvSpPr>
        <p:spPr>
          <a:xfrm>
            <a:off x="-159020" y="1245641"/>
            <a:ext cx="49979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1: ROADMAP </a:t>
            </a:r>
            <a:r>
              <a:rPr lang="es-MX" sz="1600" b="1" dirty="0">
                <a:solidFill>
                  <a:srgbClr val="FFFF00"/>
                </a:solidFill>
              </a:rPr>
              <a:t>(06/01/2026 - 16/01/2026)</a:t>
            </a:r>
            <a:endParaRPr lang="en-US" sz="1600" dirty="0">
              <a:solidFill>
                <a:srgbClr val="FFFF00"/>
              </a:solidFill>
            </a:endParaRPr>
          </a:p>
          <a:p>
            <a:pPr marL="152400" indent="0">
              <a:buNone/>
            </a:pPr>
            <a:r>
              <a:rPr lang="es-ES" sz="1400" b="1" dirty="0"/>
              <a:t>        FCC-BUAP</a:t>
            </a:r>
          </a:p>
          <a:p>
            <a:pPr marL="1066800" lvl="2" indent="0">
              <a:buNone/>
            </a:pPr>
            <a:endParaRPr lang="en-US" dirty="0"/>
          </a:p>
        </p:txBody>
      </p:sp>
      <p:sp>
        <p:nvSpPr>
          <p:cNvPr id="7" name="Google Shape;136;p27"/>
          <p:cNvSpPr txBox="1">
            <a:spLocks/>
          </p:cNvSpPr>
          <p:nvPr/>
        </p:nvSpPr>
        <p:spPr>
          <a:xfrm>
            <a:off x="-6764" y="501201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0F37C4E2-3592-419F-4733-7BFC59FE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762;p45"/>
          <p:cNvSpPr txBox="1">
            <a:spLocks/>
          </p:cNvSpPr>
          <p:nvPr/>
        </p:nvSpPr>
        <p:spPr>
          <a:xfrm>
            <a:off x="745625" y="1641631"/>
            <a:ext cx="4668084" cy="1157104"/>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a:buNone/>
            </a:pPr>
            <a:endParaRPr lang="es-ES" sz="1400" b="1" dirty="0"/>
          </a:p>
          <a:p>
            <a:r>
              <a:rPr lang="es-MX" sz="1600" b="1" dirty="0">
                <a:solidFill>
                  <a:schemeClr val="bg1">
                    <a:lumMod val="60000"/>
                    <a:lumOff val="40000"/>
                  </a:schemeClr>
                </a:solidFill>
              </a:rPr>
              <a:t>FASE 2: HARDWARE </a:t>
            </a:r>
            <a:r>
              <a:rPr lang="es-MX" sz="1600" b="1" dirty="0">
                <a:solidFill>
                  <a:srgbClr val="FFFF00"/>
                </a:solidFill>
              </a:rPr>
              <a:t>(12/01/2026 - 30/01/2026)</a:t>
            </a:r>
            <a:endParaRPr lang="en-US" sz="1600" dirty="0">
              <a:solidFill>
                <a:srgbClr val="FFFF00"/>
              </a:solidFill>
            </a:endParaRPr>
          </a:p>
          <a:p>
            <a:pPr marL="152400" indent="0">
              <a:buNone/>
            </a:pPr>
            <a:r>
              <a:rPr lang="en-US" sz="1600" dirty="0"/>
              <a:t>      </a:t>
            </a:r>
            <a:r>
              <a:rPr lang="es-ES" sz="1400" b="1" dirty="0"/>
              <a:t>FCE-BUAP</a:t>
            </a:r>
          </a:p>
        </p:txBody>
      </p:sp>
      <p:sp>
        <p:nvSpPr>
          <p:cNvPr id="11" name="Google Shape;1762;p45"/>
          <p:cNvSpPr txBox="1">
            <a:spLocks/>
          </p:cNvSpPr>
          <p:nvPr/>
        </p:nvSpPr>
        <p:spPr>
          <a:xfrm>
            <a:off x="2532803" y="2787709"/>
            <a:ext cx="42123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4: TESTEO </a:t>
            </a:r>
            <a:r>
              <a:rPr lang="es-MX" sz="1600" b="1" dirty="0">
                <a:solidFill>
                  <a:srgbClr val="FFFF00"/>
                </a:solidFill>
              </a:rPr>
              <a:t>(23/02/2026 - 27/02/2026)</a:t>
            </a:r>
            <a:endParaRPr lang="en-US" sz="1600" dirty="0"/>
          </a:p>
          <a:p>
            <a:pPr marL="152400" indent="0">
              <a:buNone/>
            </a:pPr>
            <a:r>
              <a:rPr lang="es-ES" sz="1400" b="1" dirty="0"/>
              <a:t>        FCE-FCC BUAP</a:t>
            </a:r>
          </a:p>
          <a:p>
            <a:pPr marL="1066800" lvl="2" indent="0">
              <a:buNone/>
            </a:pPr>
            <a:endParaRPr lang="en-US" dirty="0"/>
          </a:p>
        </p:txBody>
      </p:sp>
      <p:sp>
        <p:nvSpPr>
          <p:cNvPr id="12" name="Google Shape;1762;p45"/>
          <p:cNvSpPr txBox="1">
            <a:spLocks/>
          </p:cNvSpPr>
          <p:nvPr/>
        </p:nvSpPr>
        <p:spPr>
          <a:xfrm>
            <a:off x="1651810" y="2206741"/>
            <a:ext cx="5022126"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3: SOFTWARE </a:t>
            </a:r>
            <a:r>
              <a:rPr lang="es-MX" sz="1600" b="1" dirty="0">
                <a:solidFill>
                  <a:srgbClr val="FFFF00"/>
                </a:solidFill>
              </a:rPr>
              <a:t>(12/01/2026 - 20/02/2026)</a:t>
            </a:r>
            <a:endParaRPr lang="en-US" sz="1600" dirty="0"/>
          </a:p>
          <a:p>
            <a:pPr marL="152400" indent="0">
              <a:buNone/>
            </a:pPr>
            <a:r>
              <a:rPr lang="es-ES" sz="1400" b="1" dirty="0"/>
              <a:t>        FCC-BUAP</a:t>
            </a:r>
            <a:endParaRPr lang="es-ES" sz="1400" dirty="0"/>
          </a:p>
          <a:p>
            <a:pPr marL="1066800" lvl="2" indent="0">
              <a:buNone/>
            </a:pPr>
            <a:endParaRPr lang="en-US" dirty="0"/>
          </a:p>
        </p:txBody>
      </p:sp>
      <p:sp>
        <p:nvSpPr>
          <p:cNvPr id="13" name="Google Shape;1762;p45"/>
          <p:cNvSpPr txBox="1">
            <a:spLocks/>
          </p:cNvSpPr>
          <p:nvPr/>
        </p:nvSpPr>
        <p:spPr>
          <a:xfrm>
            <a:off x="3366427" y="3333052"/>
            <a:ext cx="4601919"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5: APLICACIÓN </a:t>
            </a:r>
            <a:r>
              <a:rPr lang="es-MX" sz="1600" b="1" dirty="0">
                <a:solidFill>
                  <a:srgbClr val="FFFF00"/>
                </a:solidFill>
              </a:rPr>
              <a:t>(02/03/2026 - 30/04/2026)</a:t>
            </a:r>
            <a:endParaRPr lang="en-US" sz="1600" dirty="0"/>
          </a:p>
          <a:p>
            <a:pPr marL="152400" indent="0">
              <a:buNone/>
            </a:pPr>
            <a:r>
              <a:rPr lang="es-ES" sz="1400" b="1" dirty="0"/>
              <a:t>        FCE-BUAP</a:t>
            </a:r>
          </a:p>
          <a:p>
            <a:pPr marL="1066800" lvl="2" indent="0">
              <a:buNone/>
            </a:pPr>
            <a:endParaRPr lang="en-US" dirty="0"/>
          </a:p>
        </p:txBody>
      </p:sp>
      <p:sp>
        <p:nvSpPr>
          <p:cNvPr id="14" name="Google Shape;1762;p45"/>
          <p:cNvSpPr txBox="1">
            <a:spLocks/>
          </p:cNvSpPr>
          <p:nvPr/>
        </p:nvSpPr>
        <p:spPr>
          <a:xfrm>
            <a:off x="4285537" y="3878395"/>
            <a:ext cx="5000968"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a:solidFill>
                  <a:schemeClr val="bg1">
                    <a:lumMod val="60000"/>
                    <a:lumOff val="40000"/>
                  </a:schemeClr>
                </a:solidFill>
              </a:rPr>
              <a:t>FASE 6: ANÁLISIS DE DATOS </a:t>
            </a:r>
            <a:r>
              <a:rPr lang="es-MX" sz="1600" b="1" dirty="0">
                <a:solidFill>
                  <a:srgbClr val="FFFF00"/>
                </a:solidFill>
              </a:rPr>
              <a:t>(01/05/26 - 15/05/26)</a:t>
            </a:r>
            <a:endParaRPr lang="en-US" sz="1600" dirty="0"/>
          </a:p>
          <a:p>
            <a:pPr marL="152400" indent="0">
              <a:buNone/>
            </a:pPr>
            <a:r>
              <a:rPr lang="es-ES" sz="1400" b="1" dirty="0"/>
              <a:t>        FCE-FCC BUAP</a:t>
            </a:r>
            <a:endParaRPr lang="es-ES" sz="1400" dirty="0"/>
          </a:p>
          <a:p>
            <a:pPr marL="1066800" lvl="2" indent="0">
              <a:buNone/>
            </a:pPr>
            <a:endParaRPr lang="en-US" dirty="0"/>
          </a:p>
        </p:txBody>
      </p:sp>
    </p:spTree>
    <p:extLst>
      <p:ext uri="{BB962C8B-B14F-4D97-AF65-F5344CB8AC3E}">
        <p14:creationId xmlns:p14="http://schemas.microsoft.com/office/powerpoint/2010/main" val="2931750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C231244-00A2-768C-65DF-4778AFD9DA24}"/>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2591D9ED-4B30-75A0-74B4-028BD87322E5}"/>
              </a:ext>
            </a:extLst>
          </p:cNvPr>
          <p:cNvSpPr txBox="1">
            <a:spLocks/>
          </p:cNvSpPr>
          <p:nvPr/>
        </p:nvSpPr>
        <p:spPr>
          <a:xfrm>
            <a:off x="1676399" y="205102"/>
            <a:ext cx="4715991"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EDUCATIVAS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Implementación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5EF53DCD-DBCB-AC19-5A44-77E7E7A30469}"/>
              </a:ext>
            </a:extLst>
          </p:cNvPr>
          <p:cNvCxnSpPr>
            <a:cxnSpLocks/>
          </p:cNvCxnSpPr>
          <p:nvPr/>
        </p:nvCxnSpPr>
        <p:spPr>
          <a:xfrm flipH="1">
            <a:off x="1663034" y="364038"/>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DA661728-955C-B7AA-9B0D-3771EFD27EA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030D0A9-75AC-F09E-1636-F46F88C2D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02700B3B-E334-6064-FDF9-200AC21B723F}"/>
              </a:ext>
            </a:extLst>
          </p:cNvPr>
          <p:cNvSpPr txBox="1"/>
          <p:nvPr/>
        </p:nvSpPr>
        <p:spPr>
          <a:xfrm>
            <a:off x="360338" y="1217254"/>
            <a:ext cx="8631261"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Desarrollo del proyecto (FASE 1: ROADMAP)                                   	   </a:t>
            </a:r>
            <a:r>
              <a:rPr lang="es-ES" sz="1600" b="1" dirty="0">
                <a:solidFill>
                  <a:srgbClr val="FFFF00"/>
                </a:solidFill>
                <a:latin typeface="Fira Sans Condensed Light" panose="020B0604020202020204" charset="0"/>
                <a:cs typeface="Times New Roman" panose="02020603050405020304" pitchFamily="18" charset="0"/>
              </a:rPr>
              <a:t>Entregables: Reporte y Manual</a:t>
            </a:r>
          </a:p>
          <a:p>
            <a:pPr algn="just"/>
            <a:r>
              <a:rPr lang="es-ES" sz="1600" b="1" dirty="0">
                <a:solidFill>
                  <a:srgbClr val="FFFF00"/>
                </a:solidFill>
                <a:latin typeface="Fira Sans Condensed Light" panose="020B0604020202020204" charset="0"/>
                <a:cs typeface="Times New Roman" panose="02020603050405020304" pitchFamily="18" charset="0"/>
              </a:rPr>
              <a:t>                                                                                                             </a:t>
            </a:r>
            <a:r>
              <a:rPr lang="es-ES" sz="1600" i="1" dirty="0">
                <a:solidFill>
                  <a:srgbClr val="FFFF00"/>
                </a:solidFill>
                <a:latin typeface="Fira Sans Condensed Light" panose="020B0604020202020204" charset="0"/>
                <a:cs typeface="Times New Roman" panose="02020603050405020304" pitchFamily="18" charset="0"/>
              </a:rPr>
              <a:t>Fecha de entrega:  Lunes 19 de enero                    </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chemeClr val="tx2"/>
                </a:solidFill>
                <a:latin typeface="Fira Sans Condensed Light" panose="020B0604020202020204" charset="0"/>
                <a:cs typeface="Times New Roman" panose="02020603050405020304" pitchFamily="18" charset="0"/>
              </a:rPr>
              <a:t>Elegir la dinámica base de la cual partirá el desarrollo de la plataforma de interacción Humano-Computadora.</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chemeClr val="tx2"/>
                </a:solidFill>
                <a:latin typeface="Fira Sans Condensed Light" panose="020B0604020202020204" charset="0"/>
                <a:cs typeface="Times New Roman" panose="02020603050405020304" pitchFamily="18" charset="0"/>
              </a:rPr>
              <a:t>Generar las especificaciones (funcionamiento, reglas, instrucciones, etc.) de la plataforma HCI. </a:t>
            </a:r>
            <a:r>
              <a:rPr lang="es-ES" sz="1600" b="1" dirty="0">
                <a:solidFill>
                  <a:schemeClr val="tx2"/>
                </a:solidFill>
                <a:latin typeface="Fira Sans Condensed Light" panose="020B0604020202020204" charset="0"/>
                <a:cs typeface="Times New Roman" panose="02020603050405020304" pitchFamily="18" charset="0"/>
              </a:rPr>
              <a:t>Generar un manual de usuario.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chemeClr val="tx2"/>
                </a:solidFill>
                <a:latin typeface="Fira Sans Condensed Light" panose="020B0604020202020204" charset="0"/>
                <a:cs typeface="Times New Roman" panose="02020603050405020304" pitchFamily="18" charset="0"/>
              </a:rPr>
              <a:t>Realizar el levantamiento de los requerimientos tanto para el hardware como para la  arquitectura de software requeridos para su implementación y funcionamiento.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chemeClr val="tx2"/>
                </a:solidFill>
                <a:latin typeface="Fira Sans Condensed Light" panose="020B0604020202020204" charset="0"/>
                <a:cs typeface="Times New Roman" panose="02020603050405020304" pitchFamily="18" charset="0"/>
              </a:rPr>
              <a:t>Obtener la lista de materiales requeridos para su implementación </a:t>
            </a:r>
            <a:r>
              <a:rPr lang="es-ES" sz="1600" dirty="0">
                <a:solidFill>
                  <a:srgbClr val="FFFF00"/>
                </a:solidFill>
                <a:latin typeface="Fira Sans Condensed Light" panose="020B0604020202020204" charset="0"/>
                <a:cs typeface="Times New Roman" panose="02020603050405020304" pitchFamily="18" charset="0"/>
              </a:rPr>
              <a:t>(Solo si existiera la necesidad de la incorporación de nuevos componentes electrónicos)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chemeClr val="tx2"/>
                </a:solidFill>
                <a:latin typeface="Fira Sans Condensed Light" panose="020B0604020202020204" charset="0"/>
                <a:cs typeface="Times New Roman" panose="02020603050405020304" pitchFamily="18" charset="0"/>
              </a:rPr>
              <a:t>Realizar un plan de trabajo para el comienzo de la implementación de la plataforma educativa.</a:t>
            </a: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pic>
        <p:nvPicPr>
          <p:cNvPr id="2050" name="Picture 2" descr="Las plataformas educativas a debate"/>
          <p:cNvPicPr>
            <a:picLocks noChangeAspect="1" noChangeArrowheads="1"/>
          </p:cNvPicPr>
          <p:nvPr/>
        </p:nvPicPr>
        <p:blipFill rotWithShape="1">
          <a:blip r:embed="rId4">
            <a:extLst>
              <a:ext uri="{28A0092B-C50C-407E-A947-70E740481C1C}">
                <a14:useLocalDpi xmlns:a14="http://schemas.microsoft.com/office/drawing/2010/main" val="0"/>
              </a:ext>
            </a:extLst>
          </a:blip>
          <a:srcRect r="6708"/>
          <a:stretch/>
        </p:blipFill>
        <p:spPr bwMode="auto">
          <a:xfrm>
            <a:off x="109583" y="297178"/>
            <a:ext cx="1447594" cy="89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2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E705964E-7629-3623-1A8D-B12B1AC264A2}"/>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126DF20A-75DD-5A04-8C7D-3E919D19309F}"/>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EDUCATIVAS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Implementación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C6DE1AEE-2C7B-73C2-17FB-097343F90CD1}"/>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40D92339-3FD6-9868-2B1C-0A39C1CF2F66}"/>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756FC082-0C0E-B5D1-B6D6-2E3B96F63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B6D153BD-A973-9B41-F853-89D429A98D4D}"/>
              </a:ext>
            </a:extLst>
          </p:cNvPr>
          <p:cNvSpPr txBox="1"/>
          <p:nvPr/>
        </p:nvSpPr>
        <p:spPr>
          <a:xfrm>
            <a:off x="360338" y="1217254"/>
            <a:ext cx="8631261"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Implementación de la Interfaz Tangible (FASE 2: HARDWARE</a:t>
            </a:r>
            <a:r>
              <a:rPr lang="es-ES" sz="1600" b="1">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rgbClr val="FFFF00"/>
                </a:solidFill>
                <a:latin typeface="Fira Sans Condensed Light" panose="020B0604020202020204" charset="0"/>
                <a:cs typeface="Times New Roman" panose="02020603050405020304" pitchFamily="18" charset="0"/>
              </a:rPr>
              <a:t>Entregables: Mando </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chemeClr val="tx2"/>
                </a:solidFill>
                <a:latin typeface="Fira Sans Condensed Light" panose="020B0604020202020204" charset="0"/>
                <a:cs typeface="Times New Roman" panose="02020603050405020304" pitchFamily="18" charset="0"/>
              </a:rPr>
              <a:t>Elegir los componentes (sensores y actuadores) que constituirán el mando, de acuerdo a la funcionalidad de la plataforma HCI planteada.</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chemeClr val="tx2"/>
                </a:solidFill>
                <a:latin typeface="Fira Sans Condensed Light" panose="020B0604020202020204" charset="0"/>
                <a:cs typeface="Times New Roman" panose="02020603050405020304" pitchFamily="18" charset="0"/>
              </a:rPr>
              <a:t>Implementar la estructura de la interfaz tangible de acuerdo con el diseño propuesto </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chemeClr val="tx2"/>
                </a:solidFill>
                <a:latin typeface="Fira Sans Condensed Light" panose="020B0604020202020204" charset="0"/>
                <a:cs typeface="Times New Roman" panose="02020603050405020304" pitchFamily="18" charset="0"/>
              </a:rPr>
              <a:t>Realizar la instrumentación electrónica de la interfaz tangible, verificando el funcionamiento de cada uno de los componentes que la constituyen, así como la circuitería de interconexión.</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chemeClr val="tx2"/>
                </a:solidFill>
                <a:latin typeface="Fira Sans Condensed Light" panose="020B0604020202020204" charset="0"/>
                <a:cs typeface="Times New Roman" panose="02020603050405020304" pitchFamily="18" charset="0"/>
              </a:rPr>
              <a:t>Generar una interfaz gráfica estática en </a:t>
            </a:r>
            <a:r>
              <a:rPr lang="es-ES" sz="1600" dirty="0" err="1">
                <a:solidFill>
                  <a:schemeClr val="tx2"/>
                </a:solidFill>
                <a:latin typeface="Fira Sans Condensed Light" panose="020B0604020202020204" charset="0"/>
                <a:cs typeface="Times New Roman" panose="02020603050405020304" pitchFamily="18" charset="0"/>
              </a:rPr>
              <a:t>Tkinter</a:t>
            </a:r>
            <a:r>
              <a:rPr lang="es-ES" sz="1600" dirty="0">
                <a:solidFill>
                  <a:schemeClr val="tx2"/>
                </a:solidFill>
                <a:latin typeface="Fira Sans Condensed Light" panose="020B0604020202020204" charset="0"/>
                <a:cs typeface="Times New Roman" panose="02020603050405020304" pitchFamily="18" charset="0"/>
              </a:rPr>
              <a:t> para probar el funcionamiento del mando (escritura y lectura de señales correctas)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chemeClr val="tx2"/>
                </a:solidFill>
                <a:latin typeface="Fira Sans Condensed Light" panose="020B0604020202020204" charset="0"/>
                <a:cs typeface="Times New Roman" panose="02020603050405020304" pitchFamily="18" charset="0"/>
              </a:rPr>
              <a:t>Realizar un diagrama que muestre la interconexión de los componentes electrónicos de la interfaz tangible o mando.</a:t>
            </a: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7005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86593FD0-237D-F117-8CE2-2CCA0EF96BFD}"/>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EE9B22E0-4529-0724-B97D-20DB3003A6FE}"/>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EDUCATIVAS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Implementación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A4C86E9A-F6B9-2176-B0C5-24FA8E7F9CD9}"/>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id="{303375C3-6835-EBB6-8147-A19534EC3218}"/>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47C4E25A-3ECD-4FF0-767B-834B81010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4C953A6B-9FED-0AFC-2982-E7B83016C1BF}"/>
              </a:ext>
            </a:extLst>
          </p:cNvPr>
          <p:cNvSpPr txBox="1"/>
          <p:nvPr/>
        </p:nvSpPr>
        <p:spPr>
          <a:xfrm>
            <a:off x="360338" y="1217254"/>
            <a:ext cx="8631261"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Implementación de la GUI Dinámica (FASE 3: SOFTWARE)                 </a:t>
            </a:r>
            <a:r>
              <a:rPr lang="es-ES" sz="1600" b="1" dirty="0">
                <a:solidFill>
                  <a:srgbClr val="FFFF00"/>
                </a:solidFill>
                <a:latin typeface="Fira Sans Condensed Light" panose="020B0604020202020204" charset="0"/>
                <a:cs typeface="Times New Roman" panose="02020603050405020304" pitchFamily="18" charset="0"/>
              </a:rPr>
              <a:t>Entregables: GUI Dinámica Funcional</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chemeClr val="tx2"/>
                </a:solidFill>
                <a:latin typeface="Fira Sans Condensed Light" panose="020B0604020202020204" charset="0"/>
                <a:cs typeface="Times New Roman" panose="02020603050405020304" pitchFamily="18" charset="0"/>
              </a:rPr>
              <a:t>Elegir los FRAMEWORKS, que se utilizarán en la implementación de la GUI dinámica (</a:t>
            </a:r>
            <a:r>
              <a:rPr lang="es-ES" sz="1600" b="1" dirty="0" err="1">
                <a:solidFill>
                  <a:schemeClr val="tx2"/>
                </a:solidFill>
                <a:latin typeface="Fira Sans Condensed Light" panose="020B0604020202020204" charset="0"/>
                <a:cs typeface="Times New Roman" panose="02020603050405020304" pitchFamily="18" charset="0"/>
              </a:rPr>
              <a:t>react</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flutter</a:t>
            </a:r>
            <a:r>
              <a:rPr lang="es-ES" sz="1600" b="1" dirty="0">
                <a:solidFill>
                  <a:schemeClr val="tx2"/>
                </a:solidFill>
                <a:latin typeface="Fira Sans Condensed Light" panose="020B0604020202020204" charset="0"/>
                <a:cs typeface="Times New Roman" panose="02020603050405020304" pitchFamily="18" charset="0"/>
              </a:rPr>
              <a:t>, Django para Python, </a:t>
            </a:r>
            <a:r>
              <a:rPr lang="es-ES" sz="1600" b="1" dirty="0" err="1">
                <a:solidFill>
                  <a:schemeClr val="tx2"/>
                </a:solidFill>
                <a:latin typeface="Fira Sans Condensed Light" panose="020B0604020202020204" charset="0"/>
                <a:cs typeface="Times New Roman" panose="02020603050405020304" pitchFamily="18" charset="0"/>
              </a:rPr>
              <a:t>etc</a:t>
            </a:r>
            <a:r>
              <a:rPr lang="es-ES" sz="1600"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chemeClr val="tx2"/>
                </a:solidFill>
                <a:latin typeface="Fira Sans Condensed Light" panose="020B0604020202020204" charset="0"/>
                <a:cs typeface="Times New Roman" panose="02020603050405020304" pitchFamily="18" charset="0"/>
              </a:rPr>
              <a:t>Configurar el entorno de desarrollo: Instalar herramientas necesarias (IDE, Node.js, </a:t>
            </a:r>
            <a:r>
              <a:rPr lang="es-ES" sz="1600" dirty="0" err="1">
                <a:solidFill>
                  <a:schemeClr val="tx2"/>
                </a:solidFill>
                <a:latin typeface="Fira Sans Condensed Light" panose="020B0604020202020204" charset="0"/>
                <a:cs typeface="Times New Roman" panose="02020603050405020304" pitchFamily="18" charset="0"/>
              </a:rPr>
              <a:t>SDKs</a:t>
            </a:r>
            <a:r>
              <a:rPr lang="es-ES" sz="1600" dirty="0">
                <a:solidFill>
                  <a:schemeClr val="tx2"/>
                </a:solidFill>
                <a:latin typeface="Fira Sans Condensed Light" panose="020B0604020202020204" charset="0"/>
                <a:cs typeface="Times New Roman" panose="02020603050405020304" pitchFamily="18" charset="0"/>
              </a:rPr>
              <a:t>, dependencias, etc.), crear el proyecto base (</a:t>
            </a:r>
            <a:r>
              <a:rPr lang="es-ES" sz="1600" dirty="0" err="1">
                <a:solidFill>
                  <a:schemeClr val="tx2"/>
                </a:solidFill>
                <a:latin typeface="Fira Sans Condensed Light" panose="020B0604020202020204" charset="0"/>
                <a:cs typeface="Times New Roman" panose="02020603050405020304" pitchFamily="18" charset="0"/>
              </a:rPr>
              <a:t>scaffolding</a:t>
            </a:r>
            <a:r>
              <a:rPr lang="es-ES" sz="1600" dirty="0">
                <a:solidFill>
                  <a:schemeClr val="tx2"/>
                </a:solidFill>
                <a:latin typeface="Fira Sans Condensed Light" panose="020B0604020202020204" charset="0"/>
                <a:cs typeface="Times New Roman" panose="02020603050405020304" pitchFamily="18" charset="0"/>
              </a:rPr>
              <a:t>), configurar control de versiones (Git).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chemeClr val="tx2"/>
                </a:solidFill>
                <a:latin typeface="Fira Sans Condensed Light" panose="020B0604020202020204" charset="0"/>
                <a:cs typeface="Times New Roman" panose="02020603050405020304" pitchFamily="18" charset="0"/>
              </a:rPr>
              <a:t>Diseñar la estructura de componentes o pantallas: Dividir la interfaz en componentes reutilizables (si usas </a:t>
            </a:r>
            <a:r>
              <a:rPr lang="es-ES" sz="1600" dirty="0" err="1">
                <a:solidFill>
                  <a:schemeClr val="tx2"/>
                </a:solidFill>
                <a:latin typeface="Fira Sans Condensed Light" panose="020B0604020202020204" charset="0"/>
                <a:cs typeface="Times New Roman" panose="02020603050405020304" pitchFamily="18" charset="0"/>
              </a:rPr>
              <a:t>React</a:t>
            </a:r>
            <a:r>
              <a:rPr lang="es-ES" sz="1600" dirty="0">
                <a:solidFill>
                  <a:schemeClr val="tx2"/>
                </a:solidFill>
                <a:latin typeface="Fira Sans Condensed Light" panose="020B0604020202020204" charset="0"/>
                <a:cs typeface="Times New Roman" panose="02020603050405020304" pitchFamily="18" charset="0"/>
              </a:rPr>
              <a:t>, </a:t>
            </a:r>
            <a:r>
              <a:rPr lang="es-ES" sz="1600" dirty="0" err="1">
                <a:solidFill>
                  <a:schemeClr val="tx2"/>
                </a:solidFill>
                <a:latin typeface="Fira Sans Condensed Light" panose="020B0604020202020204" charset="0"/>
                <a:cs typeface="Times New Roman" panose="02020603050405020304" pitchFamily="18" charset="0"/>
              </a:rPr>
              <a:t>Flutter</a:t>
            </a:r>
            <a:r>
              <a:rPr lang="es-ES" sz="1600" dirty="0">
                <a:solidFill>
                  <a:schemeClr val="tx2"/>
                </a:solidFill>
                <a:latin typeface="Fira Sans Condensed Light" panose="020B0604020202020204" charset="0"/>
                <a:cs typeface="Times New Roman" panose="02020603050405020304" pitchFamily="18" charset="0"/>
              </a:rPr>
              <a:t>, etc.), establecer rutas de navegación (si hay múltiples vistas), definir el </a:t>
            </a:r>
            <a:r>
              <a:rPr lang="es-ES" sz="1600" dirty="0" err="1">
                <a:solidFill>
                  <a:schemeClr val="tx2"/>
                </a:solidFill>
                <a:latin typeface="Fira Sans Condensed Light" panose="020B0604020202020204" charset="0"/>
                <a:cs typeface="Times New Roman" panose="02020603050405020304" pitchFamily="18" charset="0"/>
              </a:rPr>
              <a:t>layout</a:t>
            </a:r>
            <a:r>
              <a:rPr lang="es-ES" sz="1600" dirty="0">
                <a:solidFill>
                  <a:schemeClr val="tx2"/>
                </a:solidFill>
                <a:latin typeface="Fira Sans Condensed Light" panose="020B0604020202020204" charset="0"/>
                <a:cs typeface="Times New Roman" panose="02020603050405020304" pitchFamily="18" charset="0"/>
              </a:rPr>
              <a:t> general de la aplicación.</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chemeClr val="tx2"/>
                </a:solidFill>
                <a:latin typeface="Fira Sans Condensed Light" panose="020B0604020202020204" charset="0"/>
                <a:cs typeface="Times New Roman" panose="02020603050405020304" pitchFamily="18" charset="0"/>
              </a:rPr>
              <a:t>Implementar la lógica dinámica (Eventos y estados)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chemeClr val="tx2"/>
                </a:solidFill>
                <a:latin typeface="Fira Sans Condensed Light" panose="020B0604020202020204" charset="0"/>
                <a:cs typeface="Times New Roman" panose="02020603050405020304" pitchFamily="18" charset="0"/>
              </a:rPr>
              <a:t>Integrar las funcionalidades con el BACKEND y la interfaz tangible o mando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a:t>
            </a:r>
            <a:r>
              <a:rPr lang="es-ES" sz="1600" dirty="0">
                <a:solidFill>
                  <a:schemeClr val="tx2"/>
                </a:solidFill>
                <a:latin typeface="Fira Sans Condensed Light" panose="020B0604020202020204" charset="0"/>
                <a:cs typeface="Times New Roman" panose="02020603050405020304" pitchFamily="18" charset="0"/>
              </a:rPr>
              <a:t>Aplicar estilos y animaciones</a:t>
            </a: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212650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02149" y="294425"/>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Evaluación </a:t>
            </a:r>
            <a:endParaRPr dirty="0"/>
          </a:p>
        </p:txBody>
      </p:sp>
      <p:cxnSp>
        <p:nvCxnSpPr>
          <p:cNvPr id="8" name="Google Shape;137;p27"/>
          <p:cNvCxnSpPr/>
          <p:nvPr/>
        </p:nvCxnSpPr>
        <p:spPr>
          <a:xfrm>
            <a:off x="1994781" y="314055"/>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77758" y="1601189"/>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pPr marL="152400" indent="0">
              <a:buNone/>
            </a:pPr>
            <a:endParaRPr lang="es-ES" sz="1400" b="1" dirty="0"/>
          </a:p>
          <a:p>
            <a:r>
              <a:rPr lang="es-MX" sz="1400" b="1" dirty="0"/>
              <a:t>Cumplimiento de objetivos</a:t>
            </a:r>
            <a:endParaRPr lang="es-MX" sz="1400" dirty="0"/>
          </a:p>
          <a:p>
            <a:pPr marL="152400" indent="0">
              <a:buNone/>
            </a:pPr>
            <a:r>
              <a:rPr lang="es-MX" sz="1400" dirty="0"/>
              <a:t>Qué tanto se lograron los objetivos definidos para la fase</a:t>
            </a:r>
          </a:p>
          <a:p>
            <a:pPr marL="152400" indent="0">
              <a:buNone/>
            </a:pPr>
            <a:r>
              <a:rPr lang="es-MX" sz="1400" dirty="0"/>
              <a:t>Si los entregables corresponden a lo planeado en el </a:t>
            </a:r>
            <a:r>
              <a:rPr lang="es-MX" sz="1400" dirty="0" err="1"/>
              <a:t>roadmap</a:t>
            </a:r>
            <a:r>
              <a:rPr lang="es-ES" sz="1400" b="1" dirty="0"/>
              <a:t>                                           </a:t>
            </a:r>
            <a:r>
              <a:rPr lang="es-ES" sz="1400" b="1" dirty="0">
                <a:solidFill>
                  <a:schemeClr val="bg1">
                    <a:lumMod val="40000"/>
                    <a:lumOff val="60000"/>
                  </a:schemeClr>
                </a:solidFill>
              </a:rPr>
              <a:t>22%</a:t>
            </a:r>
          </a:p>
          <a:p>
            <a:pPr marL="152400" indent="0">
              <a:buNone/>
            </a:pPr>
            <a:endParaRPr lang="es-ES" sz="1400" b="1" dirty="0"/>
          </a:p>
          <a:p>
            <a:r>
              <a:rPr lang="es-MX" sz="1400" b="1" dirty="0"/>
              <a:t>Calidad técnica</a:t>
            </a:r>
            <a:endParaRPr lang="es-MX" sz="1400" dirty="0"/>
          </a:p>
          <a:p>
            <a:pPr marL="152400" indent="0">
              <a:buNone/>
            </a:pPr>
            <a:r>
              <a:rPr lang="es-MX" sz="1400" dirty="0"/>
              <a:t>Funcionamiento correcto del hardware/software</a:t>
            </a:r>
          </a:p>
          <a:p>
            <a:pPr marL="152400" indent="0">
              <a:buNone/>
            </a:pPr>
            <a:r>
              <a:rPr lang="es-MX" sz="1400" dirty="0"/>
              <a:t>Estabilidad, precisión, desempeño y ausencia de errores críticos</a:t>
            </a:r>
            <a:r>
              <a:rPr lang="es-ES" sz="1400" b="1" dirty="0"/>
              <a:t>                                       </a:t>
            </a:r>
            <a:r>
              <a:rPr lang="es-ES" sz="1400" b="1" dirty="0">
                <a:solidFill>
                  <a:schemeClr val="bg1">
                    <a:lumMod val="40000"/>
                    <a:lumOff val="60000"/>
                  </a:schemeClr>
                </a:solidFill>
              </a:rPr>
              <a:t>18%</a:t>
            </a:r>
          </a:p>
          <a:p>
            <a:pPr marL="152400" indent="0">
              <a:buNone/>
            </a:pPr>
            <a:endParaRPr lang="es-ES" sz="1400" b="1" dirty="0">
              <a:solidFill>
                <a:schemeClr val="bg1">
                  <a:lumMod val="40000"/>
                  <a:lumOff val="60000"/>
                </a:schemeClr>
              </a:solidFill>
            </a:endParaRPr>
          </a:p>
          <a:p>
            <a:r>
              <a:rPr lang="es-MX" sz="1400" b="1" dirty="0"/>
              <a:t>Integración con fases anteriores</a:t>
            </a:r>
            <a:endParaRPr lang="es-MX" sz="1400" dirty="0"/>
          </a:p>
          <a:p>
            <a:pPr marL="152400" indent="0">
              <a:buNone/>
            </a:pPr>
            <a:r>
              <a:rPr lang="es-MX" sz="1400" dirty="0"/>
              <a:t>Compatibilidad con lo ya desarrollado</a:t>
            </a:r>
          </a:p>
          <a:p>
            <a:pPr marL="152400" indent="0">
              <a:buNone/>
            </a:pPr>
            <a:r>
              <a:rPr lang="es-MX" sz="1400" dirty="0"/>
              <a:t>Correcta comunicación entre hardware, software y aplicación                                          </a:t>
            </a:r>
            <a:r>
              <a:rPr lang="es-ES" sz="1400" b="1" dirty="0">
                <a:solidFill>
                  <a:schemeClr val="bg1">
                    <a:lumMod val="40000"/>
                    <a:lumOff val="60000"/>
                  </a:schemeClr>
                </a:solidFill>
              </a:rPr>
              <a:t>14%</a:t>
            </a:r>
          </a:p>
          <a:p>
            <a:pPr marL="152400" indent="0">
              <a:buNone/>
            </a:pPr>
            <a:endParaRPr lang="es-ES" sz="1400" b="1" dirty="0">
              <a:solidFill>
                <a:schemeClr val="bg1">
                  <a:lumMod val="40000"/>
                  <a:lumOff val="60000"/>
                </a:schemeClr>
              </a:solidFill>
            </a:endParaRPr>
          </a:p>
          <a:p>
            <a:r>
              <a:rPr lang="es-MX" sz="1400" b="1" dirty="0"/>
              <a:t>Documentación y evidencias</a:t>
            </a:r>
            <a:endParaRPr lang="es-MX" sz="1400" dirty="0"/>
          </a:p>
          <a:p>
            <a:pPr marL="152400" indent="0">
              <a:buNone/>
            </a:pPr>
            <a:r>
              <a:rPr lang="es-MX" sz="1400" dirty="0"/>
              <a:t>Manuales, diagramas, reportes, código comentado, bitácoras</a:t>
            </a:r>
          </a:p>
          <a:p>
            <a:pPr marL="152400" indent="0">
              <a:buNone/>
            </a:pPr>
            <a:r>
              <a:rPr lang="es-MX" sz="1400" dirty="0"/>
              <a:t>Evidencia clara del trabajo realizado y resultados obtenidos                                            </a:t>
            </a:r>
            <a:r>
              <a:rPr lang="es-ES" sz="1400" b="1" dirty="0">
                <a:solidFill>
                  <a:schemeClr val="bg1">
                    <a:lumMod val="40000"/>
                    <a:lumOff val="60000"/>
                  </a:schemeClr>
                </a:solidFill>
              </a:rPr>
              <a:t>14%</a:t>
            </a:r>
          </a:p>
          <a:p>
            <a:endParaRPr lang="en-U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88100"/>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09" y="161606"/>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0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25900" y="42316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Evaluación </a:t>
            </a:r>
            <a:endParaRPr dirty="0"/>
          </a:p>
        </p:txBody>
      </p:sp>
      <p:cxnSp>
        <p:nvCxnSpPr>
          <p:cNvPr id="8" name="Google Shape;137;p27"/>
          <p:cNvCxnSpPr/>
          <p:nvPr/>
        </p:nvCxnSpPr>
        <p:spPr>
          <a:xfrm>
            <a:off x="2018532" y="442791"/>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65883" y="1745673"/>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pPr marL="152400" indent="0">
              <a:buNone/>
            </a:pPr>
            <a:endParaRPr lang="es-ES" sz="1400" b="1" dirty="0"/>
          </a:p>
          <a:p>
            <a:r>
              <a:rPr lang="es-MX" sz="1400" b="1" dirty="0"/>
              <a:t>Usabilidad y experiencia educativa</a:t>
            </a:r>
            <a:endParaRPr lang="es-MX" sz="1400" dirty="0"/>
          </a:p>
          <a:p>
            <a:pPr marL="152400" indent="0">
              <a:buNone/>
            </a:pPr>
            <a:r>
              <a:rPr lang="es-MX" sz="1400" dirty="0"/>
              <a:t>Facilidad de uso para docentes y estudiantes</a:t>
            </a:r>
          </a:p>
          <a:p>
            <a:pPr marL="152400" indent="0">
              <a:buNone/>
            </a:pPr>
            <a:r>
              <a:rPr lang="es-MX" sz="1400" dirty="0"/>
              <a:t>Alineación con los objetivos educativos y aprendizaje tangible                                         </a:t>
            </a:r>
            <a:r>
              <a:rPr lang="es-ES" sz="1400" b="1" dirty="0">
                <a:solidFill>
                  <a:schemeClr val="bg1">
                    <a:lumMod val="40000"/>
                    <a:lumOff val="60000"/>
                  </a:schemeClr>
                </a:solidFill>
              </a:rPr>
              <a:t>14%</a:t>
            </a:r>
          </a:p>
          <a:p>
            <a:pPr marL="152400" indent="0">
              <a:buNone/>
            </a:pPr>
            <a:endParaRPr lang="es-ES" sz="1400" b="1" dirty="0"/>
          </a:p>
          <a:p>
            <a:r>
              <a:rPr lang="es-MX" sz="1400" b="1" dirty="0"/>
              <a:t>Cumplimiento de tiempos y gestión</a:t>
            </a:r>
            <a:endParaRPr lang="es-MX" sz="1400" dirty="0"/>
          </a:p>
          <a:p>
            <a:pPr marL="152400" indent="0">
              <a:buNone/>
            </a:pPr>
            <a:r>
              <a:rPr lang="es-MX" sz="1400" dirty="0"/>
              <a:t>Entrega dentro del plazo establecido</a:t>
            </a:r>
          </a:p>
          <a:p>
            <a:pPr marL="152400" indent="0">
              <a:buNone/>
            </a:pPr>
            <a:r>
              <a:rPr lang="es-MX" sz="1400" dirty="0"/>
              <a:t>Organización, seguimiento y capacidad de respuesta ante ajustes</a:t>
            </a:r>
            <a:r>
              <a:rPr lang="es-ES" sz="1400" b="1" dirty="0"/>
              <a:t>                                       </a:t>
            </a:r>
            <a:r>
              <a:rPr lang="es-ES" sz="1400" b="1" dirty="0">
                <a:solidFill>
                  <a:schemeClr val="bg1">
                    <a:lumMod val="40000"/>
                    <a:lumOff val="60000"/>
                  </a:schemeClr>
                </a:solidFill>
              </a:rPr>
              <a:t>8%</a:t>
            </a:r>
          </a:p>
          <a:p>
            <a:pPr marL="152400" indent="0">
              <a:buNone/>
            </a:pPr>
            <a:endParaRPr lang="es-ES" sz="1400" b="1" dirty="0">
              <a:solidFill>
                <a:schemeClr val="bg1">
                  <a:lumMod val="40000"/>
                  <a:lumOff val="60000"/>
                </a:schemeClr>
              </a:solidFill>
            </a:endParaRPr>
          </a:p>
          <a:p>
            <a:r>
              <a:rPr lang="es-MX" sz="1400" b="1" dirty="0"/>
              <a:t>Entrega de resultados</a:t>
            </a:r>
            <a:r>
              <a:rPr lang="es-MX" sz="1400" dirty="0"/>
              <a:t> </a:t>
            </a:r>
          </a:p>
          <a:p>
            <a:pPr marL="152400" indent="0">
              <a:buNone/>
            </a:pPr>
            <a:r>
              <a:rPr lang="es-MX" sz="1400" dirty="0"/>
              <a:t>Presentación clara y estructurada de resultados</a:t>
            </a:r>
          </a:p>
          <a:p>
            <a:pPr marL="152400" indent="0">
              <a:buNone/>
            </a:pPr>
            <a:r>
              <a:rPr lang="es-MX" sz="1400" dirty="0"/>
              <a:t>Análisis de impacto y conclusiones</a:t>
            </a:r>
          </a:p>
          <a:p>
            <a:pPr marL="152400" indent="0">
              <a:buNone/>
            </a:pPr>
            <a:r>
              <a:rPr lang="es-MX" sz="1400" dirty="0"/>
              <a:t>Recomendaciones y posibilidades de mejora o escalabilidad                                            </a:t>
            </a:r>
            <a:r>
              <a:rPr lang="es-ES" sz="1400" b="1" dirty="0">
                <a:solidFill>
                  <a:schemeClr val="bg1">
                    <a:lumMod val="40000"/>
                    <a:lumOff val="60000"/>
                  </a:schemeClr>
                </a:solidFill>
              </a:rPr>
              <a:t>10%</a:t>
            </a:r>
          </a:p>
          <a:p>
            <a:endParaRPr lang="en-U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0" y="312761"/>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15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436735" y="401631"/>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TECNOLÓGICAS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Encuesta</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diagnóstico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423573" y="518642"/>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id="{1E866BDE-1610-5919-8950-14E75B2C4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CCBB3CA-521C-4C31-9B98-9CC6E9B27FB8}"/>
              </a:ext>
            </a:extLst>
          </p:cNvPr>
          <p:cNvPicPr>
            <a:picLocks noChangeAspect="1"/>
          </p:cNvPicPr>
          <p:nvPr/>
        </p:nvPicPr>
        <p:blipFill>
          <a:blip r:embed="rId4"/>
          <a:stretch>
            <a:fillRect/>
          </a:stretch>
        </p:blipFill>
        <p:spPr>
          <a:xfrm>
            <a:off x="2811638" y="1567047"/>
            <a:ext cx="3174821" cy="3174821"/>
          </a:xfrm>
          <a:prstGeom prst="rect">
            <a:avLst/>
          </a:prstGeom>
        </p:spPr>
      </p:pic>
    </p:spTree>
    <p:extLst>
      <p:ext uri="{BB962C8B-B14F-4D97-AF65-F5344CB8AC3E}">
        <p14:creationId xmlns:p14="http://schemas.microsoft.com/office/powerpoint/2010/main" val="2086732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E1FCD009-B2C0-4BA8-42AF-9673204A1F66}"/>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FA607F41-30F1-B6DC-B364-3AB985596EA8}"/>
              </a:ext>
            </a:extLst>
          </p:cNvPr>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Repositorio del Grupo</a:t>
            </a:r>
            <a:endParaRPr dirty="0"/>
          </a:p>
        </p:txBody>
      </p:sp>
      <p:cxnSp>
        <p:nvCxnSpPr>
          <p:cNvPr id="8" name="Google Shape;137;p27">
            <a:extLst>
              <a:ext uri="{FF2B5EF4-FFF2-40B4-BE49-F238E27FC236}">
                <a16:creationId xmlns:a16="http://schemas.microsoft.com/office/drawing/2014/main" id="{D8CA9EB0-9DFA-5E24-92EC-D091171968E8}"/>
              </a:ext>
            </a:extLst>
          </p:cNvPr>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a:extLst>
              <a:ext uri="{FF2B5EF4-FFF2-40B4-BE49-F238E27FC236}">
                <a16:creationId xmlns:a16="http://schemas.microsoft.com/office/drawing/2014/main" id="{F0308D99-8ACE-DA75-B9D7-0305ED81CDA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F29B30DF-8DB0-8A8C-6E68-D3E405FAA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65F0C7D-41D3-2546-154B-75B358996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03;p42">
            <a:extLst>
              <a:ext uri="{FF2B5EF4-FFF2-40B4-BE49-F238E27FC236}">
                <a16:creationId xmlns:a16="http://schemas.microsoft.com/office/drawing/2014/main" id="{9C36927F-9C28-7D31-B0A6-F07ABC36B964}"/>
              </a:ext>
            </a:extLst>
          </p:cNvPr>
          <p:cNvSpPr txBox="1"/>
          <p:nvPr/>
        </p:nvSpPr>
        <p:spPr>
          <a:xfrm>
            <a:off x="1168255" y="2555672"/>
            <a:ext cx="7187913" cy="772128"/>
          </a:xfrm>
          <a:prstGeom prst="rect">
            <a:avLst/>
          </a:prstGeom>
          <a:noFill/>
          <a:ln>
            <a:noFill/>
          </a:ln>
        </p:spPr>
        <p:txBody>
          <a:bodyPr spcFirstLastPara="1" wrap="square" lIns="91425" tIns="182875" rIns="91425" bIns="0" anchor="t" anchorCtr="0">
            <a:noAutofit/>
          </a:bodyPr>
          <a:lstStyle/>
          <a:p>
            <a:pPr algn="just"/>
            <a:r>
              <a:rPr lang="en-US" sz="2400" b="1" dirty="0">
                <a:solidFill>
                  <a:schemeClr val="tx2"/>
                </a:solidFill>
                <a:latin typeface="Fira Sans Condensed Light" panose="020B0604020202020204" charset="0"/>
                <a:cs typeface="Times New Roman" panose="02020603050405020304" pitchFamily="18" charset="0"/>
              </a:rPr>
              <a:t>https://github.com/freddy-7777/Primavera-2026.git</a:t>
            </a: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2400" b="1" dirty="0">
              <a:solidFill>
                <a:schemeClr val="tx2"/>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14358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"El software nunca está completamente terminado, siempre puede mejorarse."</a:t>
            </a:r>
          </a:p>
          <a:p>
            <a:pPr algn="l"/>
            <a:r>
              <a:rPr lang="es-ES" dirty="0"/>
              <a:t>       </a:t>
            </a:r>
          </a:p>
          <a:p>
            <a:pPr algn="l"/>
            <a:r>
              <a:rPr lang="es-ES" dirty="0"/>
              <a:t>                                               –Craig </a:t>
            </a:r>
            <a:r>
              <a:rPr lang="es-ES" dirty="0" err="1"/>
              <a:t>Mundie</a:t>
            </a:r>
            <a:endParaRPr lang="es-ES" dirty="0"/>
          </a:p>
          <a:p>
            <a:pPr algn="l"/>
            <a:endParaRPr lang="es-ES" dirty="0"/>
          </a:p>
          <a:p>
            <a:pPr algn="l"/>
            <a:r>
              <a:rPr lang="es-ES" b="1" dirty="0"/>
              <a:t>     "Las pruebas no son una fase; son un proceso continuo durante todo el ciclo de vida del software."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Implementar una </a:t>
            </a:r>
            <a:r>
              <a:rPr lang="es-MX" sz="1600" b="1" dirty="0">
                <a:solidFill>
                  <a:schemeClr val="accent4"/>
                </a:solidFill>
                <a:latin typeface="Fira Sans Condensed Light" panose="020B0604020202020204" charset="0"/>
                <a:cs typeface="Times New Roman" panose="02020603050405020304" pitchFamily="18" charset="0"/>
              </a:rPr>
              <a:t>plataforma tecnológica tangible </a:t>
            </a:r>
            <a:r>
              <a:rPr lang="es-MX" sz="1600" dirty="0">
                <a:solidFill>
                  <a:schemeClr val="accent4"/>
                </a:solidFill>
                <a:latin typeface="Fira Sans Condensed Light" panose="020B0604020202020204" charset="0"/>
                <a:cs typeface="Times New Roman" panose="02020603050405020304" pitchFamily="18" charset="0"/>
              </a:rPr>
              <a:t>integrada por un mando físico y una interfaz gráfica interactiva, aplicar su uso durante una intervención educativa en los niveles medio superior y superior, en diversas áreas del conocimiento como inglés, matemáticas, programación y otras disciplinas, con el propósito de fortalecer el proceso de enseñanza–aprendizaje. Finalmente medir el impacto de su uso en el desempeño académico, la comprensión de contenidos y la participación activa de los estudiantes.</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Al finalizar el proyecto, el alumno será capaz de </a:t>
            </a:r>
            <a:r>
              <a:rPr lang="es-MX" sz="1600" dirty="0">
                <a:solidFill>
                  <a:schemeClr val="accent4"/>
                </a:solidFill>
                <a:latin typeface="Fira Sans Condensed Light" panose="020B0604020202020204" charset="0"/>
                <a:cs typeface="Times New Roman" panose="02020603050405020304" pitchFamily="18" charset="0"/>
              </a:rPr>
              <a:t>desarrollar las competencias necesarias para diseñar, implementar y mantener plataformas tecnológicas, aplicando principios de programación, arquitectura de software y uso de herramientas tecnológicas, con el fin de crear soluciones digitales eficientes, seguras y orientadas a las necesidades del usuario.</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Aprendizajes y Habilidades adquiridas</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3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FEB9C2D6-1BA9-D5E7-536B-75EA17EC43D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B81BA54F-AD8E-015B-BC44-B9E3F11E4A13}"/>
              </a:ext>
            </a:extLst>
          </p:cNvPr>
          <p:cNvSpPr txBox="1"/>
          <p:nvPr/>
        </p:nvSpPr>
        <p:spPr>
          <a:xfrm>
            <a:off x="2005338" y="1436622"/>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El desarrollo de </a:t>
            </a:r>
            <a:r>
              <a:rPr lang="es-MX" sz="1600" b="1" dirty="0">
                <a:solidFill>
                  <a:schemeClr val="tx2"/>
                </a:solidFill>
                <a:latin typeface="Fira Sans Condensed Light" panose="020B0604020202020204" charset="0"/>
                <a:cs typeface="Times New Roman" panose="02020603050405020304" pitchFamily="18" charset="0"/>
              </a:rPr>
              <a:t>plataformas tecnológicas tangibles </a:t>
            </a:r>
            <a:r>
              <a:rPr lang="es-MX" sz="1600" dirty="0">
                <a:solidFill>
                  <a:schemeClr val="accent4"/>
                </a:solidFill>
                <a:latin typeface="Fira Sans Condensed Light" panose="020B0604020202020204" charset="0"/>
                <a:cs typeface="Times New Roman" panose="02020603050405020304" pitchFamily="18" charset="0"/>
              </a:rPr>
              <a:t>es fundamental en la formación de los estudiantes, ya que permite integrar conocimientos teóricos y prácticos mediante la creación de soluciones reales que combinan hardware y software. Estas plataformas facilitan el aprendizaje activo, el pensamiento lógico y la resolución de problemas, al tiempo que fortalecen habilidades técnicas, creativas y colaborativas. Además, responden a las demandas actuales del entorno tecnológico y productivo, donde se requiere personal capaz de diseñar, construir y mantener sistemas funcionales aplicables a contextos educativos, industriales y sociales. De esta manera, el curso contribuye a preparar a los estudiantes para enfrentar los retos tecnológicos del presente y del futuro.</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a:extLst>
              <a:ext uri="{FF2B5EF4-FFF2-40B4-BE49-F238E27FC236}">
                <a16:creationId xmlns:a16="http://schemas.microsoft.com/office/drawing/2014/main" id="{65EA685B-41E3-B13E-905B-95F56B261CB7}"/>
              </a:ext>
            </a:extLst>
          </p:cNvPr>
          <p:cNvSpPr txBox="1"/>
          <p:nvPr/>
        </p:nvSpPr>
        <p:spPr>
          <a:xfrm>
            <a:off x="2076925" y="1150859"/>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Justificación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96BA0F10-DF22-D613-AC0E-A334B65C7A84}"/>
              </a:ext>
            </a:extLst>
          </p:cNvPr>
          <p:cNvPicPr>
            <a:picLocks noChangeAspect="1" noChangeArrowheads="1"/>
          </p:cNvPicPr>
          <p:nvPr/>
        </p:nvPicPr>
        <p:blipFill>
          <a:blip r:embed="rId3"/>
          <a:srcRect b="4570"/>
          <a:stretch>
            <a:fillRect/>
          </a:stretch>
        </p:blipFill>
        <p:spPr bwMode="auto">
          <a:xfrm>
            <a:off x="884583" y="1260597"/>
            <a:ext cx="958465" cy="914664"/>
          </a:xfrm>
          <a:prstGeom prst="rect">
            <a:avLst/>
          </a:prstGeom>
          <a:noFill/>
        </p:spPr>
      </p:pic>
      <p:sp>
        <p:nvSpPr>
          <p:cNvPr id="7" name="Google Shape;136;p27">
            <a:extLst>
              <a:ext uri="{FF2B5EF4-FFF2-40B4-BE49-F238E27FC236}">
                <a16:creationId xmlns:a16="http://schemas.microsoft.com/office/drawing/2014/main" id="{582F3B3E-7400-1EB4-A193-18E790724612}"/>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556DEAD0-FB43-83AC-AE6A-637129470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6833862" cy="88249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Diseñar y </a:t>
            </a:r>
            <a:r>
              <a:rPr lang="es-MX" sz="1600" b="1" dirty="0">
                <a:solidFill>
                  <a:schemeClr val="accent4"/>
                </a:solidFill>
                <a:latin typeface="Fira Sans Condensed Light" panose="020B0604020202020204" charset="0"/>
                <a:cs typeface="Times New Roman" panose="02020603050405020304" pitchFamily="18" charset="0"/>
              </a:rPr>
              <a:t>desarrollar una plataforma tecnológica tangible </a:t>
            </a:r>
            <a:r>
              <a:rPr lang="es-MX" sz="1600" dirty="0">
                <a:solidFill>
                  <a:schemeClr val="accent4"/>
                </a:solidFill>
                <a:latin typeface="Fira Sans Condensed Light" panose="020B0604020202020204" charset="0"/>
                <a:cs typeface="Times New Roman" panose="02020603050405020304" pitchFamily="18" charset="0"/>
              </a:rPr>
              <a:t>integrada por un componente de hardware (Mando físico) y un componente de software (interfaz gráfica interactiva), orientada al apoyo del aprendizaje en un área específica del conocimiento.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3210385"/>
            <a:ext cx="680073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Realizar la aplicación de  uso de la plataforma tecnológica </a:t>
            </a:r>
            <a:r>
              <a:rPr lang="es-MX" sz="1600" dirty="0">
                <a:solidFill>
                  <a:schemeClr val="accent4"/>
                </a:solidFill>
                <a:latin typeface="Fira Sans Condensed Light" panose="020B0604020202020204" charset="0"/>
                <a:cs typeface="Times New Roman" panose="02020603050405020304" pitchFamily="18" charset="0"/>
              </a:rPr>
              <a:t>tangible en una intervención educativa con  estudiantes de los niveles medio superior y superior, de acuerdo con los contenidos y necesidades de la asignatura correspondiente.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3362351"/>
            <a:ext cx="557213" cy="531749"/>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A94EDA56-FDA6-FD74-325A-0839A06DC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Aplicar estrategias didácticas </a:t>
            </a:r>
            <a:r>
              <a:rPr lang="es-MX" sz="1600" dirty="0">
                <a:solidFill>
                  <a:schemeClr val="accent4"/>
                </a:solidFill>
                <a:latin typeface="Fira Sans Condensed Light" panose="020B0604020202020204" charset="0"/>
                <a:cs typeface="Times New Roman" panose="02020603050405020304" pitchFamily="18" charset="0"/>
              </a:rPr>
              <a:t>que favorezcan el aprendizaje activo y la participación de los estudiantes mediante el uso de la plataforma durante la intervención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03;p42">
            <a:extLst>
              <a:ext uri="{FF2B5EF4-FFF2-40B4-BE49-F238E27FC236}">
                <a16:creationId xmlns:a16="http://schemas.microsoft.com/office/drawing/2014/main" id="{61769236-1CD0-4ECA-10BA-A4453D1FD59D}"/>
              </a:ext>
            </a:extLst>
          </p:cNvPr>
          <p:cNvSpPr txBox="1"/>
          <p:nvPr/>
        </p:nvSpPr>
        <p:spPr>
          <a:xfrm>
            <a:off x="2027113" y="3160625"/>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Evaluar el impacto del uso de la plataforma tecnológica tangible </a:t>
            </a:r>
            <a:r>
              <a:rPr lang="es-MX" sz="1600" dirty="0">
                <a:solidFill>
                  <a:schemeClr val="accent4"/>
                </a:solidFill>
                <a:latin typeface="Fira Sans Condensed Light" panose="020B0604020202020204" charset="0"/>
                <a:cs typeface="Times New Roman" panose="02020603050405020304" pitchFamily="18" charset="0"/>
              </a:rPr>
              <a:t>en el aprendizaje de los estudiantes (mediante encuestas), considerando el desempeño académico, la comprensión de contenidos y el nivel de participación en el aula</a:t>
            </a:r>
            <a:r>
              <a:rPr lang="es-MX" sz="1600" b="1" dirty="0">
                <a:solidFill>
                  <a:schemeClr val="accent4"/>
                </a:solidFill>
                <a:latin typeface="Fira Sans Condensed Light" panose="020B0604020202020204" charset="0"/>
                <a:cs typeface="Times New Roman" panose="02020603050405020304" pitchFamily="18" charset="0"/>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23802" y="3362287"/>
            <a:ext cx="557213" cy="531749"/>
          </a:xfrm>
          <a:prstGeom prst="rect">
            <a:avLst/>
          </a:prstGeom>
          <a:noFill/>
        </p:spPr>
      </p:pic>
    </p:spTree>
    <p:extLst>
      <p:ext uri="{BB962C8B-B14F-4D97-AF65-F5344CB8AC3E}">
        <p14:creationId xmlns:p14="http://schemas.microsoft.com/office/powerpoint/2010/main" val="112369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Analizar los resultados obtenidos de la intervención educativa </a:t>
            </a:r>
            <a:r>
              <a:rPr lang="es-MX" sz="1600" dirty="0">
                <a:solidFill>
                  <a:schemeClr val="accent4"/>
                </a:solidFill>
                <a:latin typeface="Fira Sans Condensed Light" panose="020B0604020202020204" charset="0"/>
                <a:cs typeface="Times New Roman" panose="02020603050405020304" pitchFamily="18" charset="0"/>
              </a:rPr>
              <a:t>para identificar fortalezas, áreas de mejora y el potencial de la plataforma como herramienta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72245"/>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8541</TotalTime>
  <Words>2089</Words>
  <Application>Microsoft Office PowerPoint</Application>
  <PresentationFormat>Presentación en pantalla (16:9)</PresentationFormat>
  <Paragraphs>326</Paragraphs>
  <Slides>28</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Fira Sans Condensed Light</vt:lpstr>
      <vt:lpstr>Advent Pro Light</vt:lpstr>
      <vt:lpstr>Rajdhani</vt:lpstr>
      <vt:lpstr>Arial</vt:lpstr>
      <vt:lpstr>Anton</vt:lpstr>
      <vt:lpstr>Ai Tech Agency by Slidesgo</vt:lpstr>
      <vt:lpstr>Presentación de PowerPoint</vt:lpstr>
      <vt:lpstr>Bienvenida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TANGI-LEARN</vt:lpstr>
      <vt:lpstr>TANGI-LEARN</vt:lpstr>
      <vt:lpstr>ALFREDO GARCIA SUÁREZ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FASES DEL PROYECTO </vt:lpstr>
      <vt:lpstr>Presentación de PowerPoint</vt:lpstr>
      <vt:lpstr>Presentación de PowerPoint</vt:lpstr>
      <vt:lpstr>Presentación de PowerPoint</vt:lpstr>
      <vt:lpstr>Evaluación </vt:lpstr>
      <vt:lpstr>Evaluación </vt:lpstr>
      <vt:lpstr>Presentación de PowerPoint</vt:lpstr>
      <vt:lpstr>Repositorio del Grupo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301</cp:revision>
  <dcterms:modified xsi:type="dcterms:W3CDTF">2026-01-15T17:35:18Z</dcterms:modified>
</cp:coreProperties>
</file>